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Mukta Light" panose="020B0604020202020204" charset="0"/>
      <p:regular r:id="rId17"/>
    </p:embeddedFont>
    <p:embeddedFont>
      <p:font typeface="Prompt Medium" panose="00000600000000000000" pitchFamily="2" charset="-3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5B95"/>
    <a:srgbClr val="C6BF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7" d="100"/>
          <a:sy n="67" d="100"/>
        </p:scale>
        <p:origin x="10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25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2156460"/>
            <a:ext cx="7381875" cy="1223963"/>
          </a:xfrm>
          <a:prstGeom prst="rect">
            <a:avLst/>
          </a:prstGeom>
          <a:noFill/>
          <a:ln/>
        </p:spPr>
        <p:txBody>
          <a:bodyPr wrap="square" lIns="0" tIns="0" rIns="0" bIns="0" rtlCol="0" anchor="t"/>
          <a:lstStyle/>
          <a:p>
            <a:pPr marL="0" indent="0" algn="l">
              <a:lnSpc>
                <a:spcPts val="4800"/>
              </a:lnSpc>
              <a:buNone/>
            </a:pPr>
            <a:r>
              <a:rPr lang="en-US" sz="3850" dirty="0">
                <a:solidFill>
                  <a:srgbClr val="C6BFEE"/>
                </a:solidFill>
                <a:latin typeface="Prompt Medium" pitchFamily="34" charset="0"/>
                <a:ea typeface="Prompt Medium" pitchFamily="34" charset="-122"/>
                <a:cs typeface="Prompt Medium" pitchFamily="34" charset="-120"/>
              </a:rPr>
              <a:t>Auto AI Model Building with IBM Watson Studio</a:t>
            </a:r>
            <a:endParaRPr lang="en-US" sz="3850" dirty="0"/>
          </a:p>
        </p:txBody>
      </p:sp>
      <p:sp>
        <p:nvSpPr>
          <p:cNvPr id="4" name="Text 1"/>
          <p:cNvSpPr/>
          <p:nvPr/>
        </p:nvSpPr>
        <p:spPr>
          <a:xfrm>
            <a:off x="881063" y="3710821"/>
            <a:ext cx="7381875" cy="140970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This presentation provides a comprehensive guide to building AI models automatically using IBM Watson Studio. We will cover everything from initial setup and project creation to model deployment and testing, ensuring a clear understanding of each step in the process.</a:t>
            </a:r>
            <a:endParaRPr lang="en-US" sz="1700" dirty="0"/>
          </a:p>
        </p:txBody>
      </p:sp>
      <p:sp>
        <p:nvSpPr>
          <p:cNvPr id="5" name="Text 2"/>
          <p:cNvSpPr/>
          <p:nvPr/>
        </p:nvSpPr>
        <p:spPr>
          <a:xfrm>
            <a:off x="661988" y="7044690"/>
            <a:ext cx="7381875" cy="70485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Made by: Riya Sirohi</a:t>
            </a:r>
          </a:p>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Project: Auto AI Model with IBM Watson Studio</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631269"/>
            <a:ext cx="6948368" cy="581739"/>
          </a:xfrm>
          <a:prstGeom prst="rect">
            <a:avLst/>
          </a:prstGeom>
          <a:noFill/>
          <a:ln/>
        </p:spPr>
        <p:txBody>
          <a:bodyPr wrap="none" lIns="0" tIns="0" rIns="0" bIns="0" rtlCol="0" anchor="t"/>
          <a:lstStyle/>
          <a:p>
            <a:pPr marL="0" indent="0" algn="l">
              <a:lnSpc>
                <a:spcPts val="4550"/>
              </a:lnSpc>
              <a:buNone/>
            </a:pPr>
            <a:r>
              <a:rPr lang="en-US" sz="3650" dirty="0">
                <a:solidFill>
                  <a:srgbClr val="C6BFEE"/>
                </a:solidFill>
                <a:latin typeface="Prompt Medium" pitchFamily="34" charset="0"/>
                <a:ea typeface="Prompt Medium" pitchFamily="34" charset="-122"/>
                <a:cs typeface="Prompt Medium" pitchFamily="34" charset="-120"/>
              </a:rPr>
              <a:t>Creating Model and Training it</a:t>
            </a:r>
            <a:endParaRPr lang="en-US" sz="3650" dirty="0"/>
          </a:p>
        </p:txBody>
      </p:sp>
      <p:sp>
        <p:nvSpPr>
          <p:cNvPr id="3" name="Text 1"/>
          <p:cNvSpPr/>
          <p:nvPr/>
        </p:nvSpPr>
        <p:spPr>
          <a:xfrm>
            <a:off x="837724" y="1736527"/>
            <a:ext cx="2326958" cy="290751"/>
          </a:xfrm>
          <a:prstGeom prst="rect">
            <a:avLst/>
          </a:prstGeom>
          <a:noFill/>
          <a:ln/>
        </p:spPr>
        <p:txBody>
          <a:bodyPr wrap="none" lIns="0" tIns="0" rIns="0" bIns="0" rtlCol="0" anchor="t"/>
          <a:lstStyle/>
          <a:p>
            <a:pPr marL="0" indent="0" algn="l">
              <a:lnSpc>
                <a:spcPts val="2250"/>
              </a:lnSpc>
              <a:buNone/>
            </a:pPr>
            <a:r>
              <a:rPr lang="en-US" sz="1800" dirty="0">
                <a:solidFill>
                  <a:srgbClr val="C6BFEE"/>
                </a:solidFill>
                <a:latin typeface="Prompt Medium" pitchFamily="34" charset="0"/>
                <a:ea typeface="Prompt Medium" pitchFamily="34" charset="-122"/>
                <a:cs typeface="Prompt Medium" pitchFamily="34" charset="-120"/>
              </a:rPr>
              <a:t>Create the Model</a:t>
            </a:r>
            <a:endParaRPr lang="en-US" sz="1800" dirty="0"/>
          </a:p>
        </p:txBody>
      </p:sp>
      <p:sp>
        <p:nvSpPr>
          <p:cNvPr id="4" name="Text 2"/>
          <p:cNvSpPr/>
          <p:nvPr/>
        </p:nvSpPr>
        <p:spPr>
          <a:xfrm>
            <a:off x="837724" y="2236708"/>
            <a:ext cx="6221968" cy="1005126"/>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After your data is prepared, begin the AutoAI experiment by selecting your dataset. Then, define the prediction type (e.g., classification or regression) and specify the target column for your model.</a:t>
            </a:r>
            <a:endParaRPr lang="en-US" sz="1600" dirty="0"/>
          </a:p>
        </p:txBody>
      </p:sp>
      <p:pic>
        <p:nvPicPr>
          <p:cNvPr id="5" name="Image 0" descr="preencoded.png"/>
          <p:cNvPicPr>
            <a:picLocks noChangeAspect="1"/>
          </p:cNvPicPr>
          <p:nvPr/>
        </p:nvPicPr>
        <p:blipFill>
          <a:blip r:embed="rId3"/>
          <a:stretch>
            <a:fillRect/>
          </a:stretch>
        </p:blipFill>
        <p:spPr>
          <a:xfrm>
            <a:off x="837724" y="3477339"/>
            <a:ext cx="6221968" cy="3885367"/>
          </a:xfrm>
          <a:prstGeom prst="rect">
            <a:avLst/>
          </a:prstGeom>
        </p:spPr>
      </p:pic>
      <p:sp>
        <p:nvSpPr>
          <p:cNvPr id="6" name="Text 3"/>
          <p:cNvSpPr/>
          <p:nvPr/>
        </p:nvSpPr>
        <p:spPr>
          <a:xfrm>
            <a:off x="7578328" y="1736527"/>
            <a:ext cx="2326958" cy="290751"/>
          </a:xfrm>
          <a:prstGeom prst="rect">
            <a:avLst/>
          </a:prstGeom>
          <a:noFill/>
          <a:ln/>
        </p:spPr>
        <p:txBody>
          <a:bodyPr wrap="none" lIns="0" tIns="0" rIns="0" bIns="0" rtlCol="0" anchor="t"/>
          <a:lstStyle/>
          <a:p>
            <a:pPr marL="0" indent="0" algn="l">
              <a:lnSpc>
                <a:spcPts val="2250"/>
              </a:lnSpc>
              <a:buNone/>
            </a:pPr>
            <a:r>
              <a:rPr lang="en-US" sz="1800" dirty="0">
                <a:solidFill>
                  <a:srgbClr val="C6BFEE"/>
                </a:solidFill>
                <a:latin typeface="Prompt Medium" pitchFamily="34" charset="0"/>
                <a:ea typeface="Prompt Medium" pitchFamily="34" charset="-122"/>
                <a:cs typeface="Prompt Medium" pitchFamily="34" charset="-120"/>
              </a:rPr>
              <a:t>Train the Model</a:t>
            </a:r>
            <a:endParaRPr lang="en-US" sz="1800" dirty="0"/>
          </a:p>
        </p:txBody>
      </p:sp>
      <p:sp>
        <p:nvSpPr>
          <p:cNvPr id="7" name="Text 4"/>
          <p:cNvSpPr/>
          <p:nvPr/>
        </p:nvSpPr>
        <p:spPr>
          <a:xfrm>
            <a:off x="7578328" y="2236708"/>
            <a:ext cx="6221968" cy="1005126"/>
          </a:xfrm>
          <a:prstGeom prst="rect">
            <a:avLst/>
          </a:prstGeom>
          <a:noFill/>
          <a:ln/>
        </p:spPr>
        <p:txBody>
          <a:bodyPr wrap="square" lIns="0" tIns="0" rIns="0" bIns="0" rtlCol="0" anchor="t"/>
          <a:lstStyle/>
          <a:p>
            <a:pPr marL="0" indent="0" algn="l">
              <a:lnSpc>
                <a:spcPts val="2600"/>
              </a:lnSpc>
              <a:buNone/>
            </a:pPr>
            <a:r>
              <a:rPr lang="en-US" sz="1600" dirty="0">
                <a:solidFill>
                  <a:srgbClr val="DAD8E9"/>
                </a:solidFill>
                <a:latin typeface="Mukta Light" pitchFamily="34" charset="0"/>
                <a:ea typeface="Mukta Light" pitchFamily="34" charset="-122"/>
                <a:cs typeface="Mukta Light" pitchFamily="34" charset="-120"/>
              </a:rPr>
              <a:t>Associate your project with the previously created runtime resource. Once configured, click to initiate the AutoAI process, which will automatically train and optimize various machine learning models.</a:t>
            </a:r>
            <a:endParaRPr lang="en-US" sz="1600" dirty="0"/>
          </a:p>
        </p:txBody>
      </p:sp>
      <p:pic>
        <p:nvPicPr>
          <p:cNvPr id="8" name="Image 1" descr="preencoded.png"/>
          <p:cNvPicPr>
            <a:picLocks noChangeAspect="1"/>
          </p:cNvPicPr>
          <p:nvPr/>
        </p:nvPicPr>
        <p:blipFill>
          <a:blip r:embed="rId4"/>
          <a:stretch>
            <a:fillRect/>
          </a:stretch>
        </p:blipFill>
        <p:spPr>
          <a:xfrm>
            <a:off x="7578328" y="3477339"/>
            <a:ext cx="6221968" cy="3885367"/>
          </a:xfrm>
          <a:prstGeom prst="rect">
            <a:avLst/>
          </a:prstGeom>
        </p:spPr>
      </p:pic>
      <p:sp>
        <p:nvSpPr>
          <p:cNvPr id="9" name="TextBox 8">
            <a:extLst>
              <a:ext uri="{FF2B5EF4-FFF2-40B4-BE49-F238E27FC236}">
                <a16:creationId xmlns:a16="http://schemas.microsoft.com/office/drawing/2014/main" id="{770134D8-177A-0A05-FD01-F62CF489CAC7}"/>
              </a:ext>
            </a:extLst>
          </p:cNvPr>
          <p:cNvSpPr txBox="1"/>
          <p:nvPr/>
        </p:nvSpPr>
        <p:spPr>
          <a:xfrm>
            <a:off x="12168187" y="7753350"/>
            <a:ext cx="2333626" cy="369332"/>
          </a:xfrm>
          <a:prstGeom prst="rect">
            <a:avLst/>
          </a:prstGeom>
          <a:solidFill>
            <a:srgbClr val="A95B95"/>
          </a:solidFill>
        </p:spPr>
        <p:txBody>
          <a:bodyPr wrap="square" rtlCol="0">
            <a:spAutoFit/>
          </a:bodyPr>
          <a:lstStyle/>
          <a:p>
            <a:r>
              <a:rPr lang="en-US" dirty="0">
                <a:solidFill>
                  <a:schemeClr val="bg1"/>
                </a:solidFill>
              </a:rPr>
              <a:t>MADE BY: RIYA SIROHI</a:t>
            </a:r>
            <a:endParaRPr lang="en-IN"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18912" y="563047"/>
            <a:ext cx="6955988" cy="568762"/>
          </a:xfrm>
          <a:prstGeom prst="rect">
            <a:avLst/>
          </a:prstGeom>
          <a:noFill/>
          <a:ln/>
        </p:spPr>
        <p:txBody>
          <a:bodyPr wrap="none" lIns="0" tIns="0" rIns="0" bIns="0" rtlCol="0" anchor="t"/>
          <a:lstStyle/>
          <a:p>
            <a:pPr marL="0" indent="0" algn="l">
              <a:lnSpc>
                <a:spcPts val="4450"/>
              </a:lnSpc>
              <a:buNone/>
            </a:pPr>
            <a:r>
              <a:rPr lang="en-US" sz="3550" dirty="0">
                <a:solidFill>
                  <a:srgbClr val="C6BFEE"/>
                </a:solidFill>
                <a:latin typeface="Prompt Medium" pitchFamily="34" charset="0"/>
                <a:ea typeface="Prompt Medium" pitchFamily="34" charset="-122"/>
                <a:cs typeface="Prompt Medium" pitchFamily="34" charset="-120"/>
              </a:rPr>
              <a:t>Model Deployment and Testing</a:t>
            </a:r>
            <a:endParaRPr lang="en-US" sz="3550" dirty="0"/>
          </a:p>
        </p:txBody>
      </p:sp>
      <p:sp>
        <p:nvSpPr>
          <p:cNvPr id="3" name="Text 1"/>
          <p:cNvSpPr/>
          <p:nvPr/>
        </p:nvSpPr>
        <p:spPr>
          <a:xfrm>
            <a:off x="818912" y="1643539"/>
            <a:ext cx="2274927" cy="284321"/>
          </a:xfrm>
          <a:prstGeom prst="rect">
            <a:avLst/>
          </a:prstGeom>
          <a:noFill/>
          <a:ln/>
        </p:spPr>
        <p:txBody>
          <a:bodyPr wrap="none" lIns="0" tIns="0" rIns="0" bIns="0" rtlCol="0" anchor="t"/>
          <a:lstStyle/>
          <a:p>
            <a:pPr marL="0" indent="0" algn="l">
              <a:lnSpc>
                <a:spcPts val="2200"/>
              </a:lnSpc>
              <a:buNone/>
            </a:pPr>
            <a:r>
              <a:rPr lang="en-US" sz="1750" dirty="0">
                <a:solidFill>
                  <a:srgbClr val="C6BFEE"/>
                </a:solidFill>
                <a:latin typeface="Prompt Medium" pitchFamily="34" charset="0"/>
                <a:ea typeface="Prompt Medium" pitchFamily="34" charset="-122"/>
                <a:cs typeface="Prompt Medium" pitchFamily="34" charset="-120"/>
              </a:rPr>
              <a:t>Deploy Your Model</a:t>
            </a:r>
            <a:endParaRPr lang="en-US" sz="1750" dirty="0"/>
          </a:p>
        </p:txBody>
      </p:sp>
      <p:sp>
        <p:nvSpPr>
          <p:cNvPr id="4" name="Text 2"/>
          <p:cNvSpPr/>
          <p:nvPr/>
        </p:nvSpPr>
        <p:spPr>
          <a:xfrm>
            <a:off x="818912" y="2132528"/>
            <a:ext cx="6246495" cy="982980"/>
          </a:xfrm>
          <a:prstGeom prst="rect">
            <a:avLst/>
          </a:prstGeom>
          <a:noFill/>
          <a:ln/>
        </p:spPr>
        <p:txBody>
          <a:bodyPr wrap="squar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After training, select the best pipeline (e.g., Pipeline 8 with 83.3% accuracy) and save it as a model. Promote it to a new deployment space, naming it appropriately (e.g., "SinkorSurviveDeployment").</a:t>
            </a:r>
            <a:endParaRPr lang="en-US" sz="1600" dirty="0"/>
          </a:p>
        </p:txBody>
      </p:sp>
      <p:pic>
        <p:nvPicPr>
          <p:cNvPr id="5" name="Image 0" descr="preencoded.png"/>
          <p:cNvPicPr>
            <a:picLocks noChangeAspect="1"/>
          </p:cNvPicPr>
          <p:nvPr/>
        </p:nvPicPr>
        <p:blipFill>
          <a:blip r:embed="rId3"/>
          <a:stretch>
            <a:fillRect/>
          </a:stretch>
        </p:blipFill>
        <p:spPr>
          <a:xfrm>
            <a:off x="818912" y="3739872"/>
            <a:ext cx="6246495" cy="3900726"/>
          </a:xfrm>
          <a:prstGeom prst="rect">
            <a:avLst/>
          </a:prstGeom>
        </p:spPr>
      </p:pic>
      <p:sp>
        <p:nvSpPr>
          <p:cNvPr id="6" name="Text 3"/>
          <p:cNvSpPr/>
          <p:nvPr/>
        </p:nvSpPr>
        <p:spPr>
          <a:xfrm>
            <a:off x="818912" y="7476768"/>
            <a:ext cx="6246495" cy="327660"/>
          </a:xfrm>
          <a:prstGeom prst="rect">
            <a:avLst/>
          </a:prstGeom>
          <a:noFill/>
          <a:ln/>
        </p:spPr>
        <p:txBody>
          <a:bodyPr wrap="none" lIns="0" tIns="0" rIns="0" bIns="0" rtlCol="0" anchor="t"/>
          <a:lstStyle/>
          <a:p>
            <a:pPr marL="0" indent="0" algn="l">
              <a:lnSpc>
                <a:spcPts val="2550"/>
              </a:lnSpc>
              <a:buNone/>
            </a:pPr>
            <a:endParaRPr lang="en-US" sz="1600" dirty="0"/>
          </a:p>
        </p:txBody>
      </p:sp>
      <p:sp>
        <p:nvSpPr>
          <p:cNvPr id="7" name="Text 4"/>
          <p:cNvSpPr/>
          <p:nvPr/>
        </p:nvSpPr>
        <p:spPr>
          <a:xfrm>
            <a:off x="7572613" y="1643539"/>
            <a:ext cx="2274927" cy="284321"/>
          </a:xfrm>
          <a:prstGeom prst="rect">
            <a:avLst/>
          </a:prstGeom>
          <a:noFill/>
          <a:ln/>
        </p:spPr>
        <p:txBody>
          <a:bodyPr wrap="none" lIns="0" tIns="0" rIns="0" bIns="0" rtlCol="0" anchor="t"/>
          <a:lstStyle/>
          <a:p>
            <a:pPr marL="0" indent="0" algn="l">
              <a:lnSpc>
                <a:spcPts val="2200"/>
              </a:lnSpc>
              <a:buNone/>
            </a:pPr>
            <a:r>
              <a:rPr lang="en-US" sz="1750" dirty="0">
                <a:solidFill>
                  <a:srgbClr val="C6BFEE"/>
                </a:solidFill>
                <a:latin typeface="Prompt Medium" pitchFamily="34" charset="0"/>
                <a:ea typeface="Prompt Medium" pitchFamily="34" charset="-122"/>
                <a:cs typeface="Prompt Medium" pitchFamily="34" charset="-120"/>
              </a:rPr>
              <a:t>Test and Integrate</a:t>
            </a:r>
            <a:endParaRPr lang="en-US" sz="1750" dirty="0"/>
          </a:p>
        </p:txBody>
      </p:sp>
      <p:sp>
        <p:nvSpPr>
          <p:cNvPr id="8" name="Text 5"/>
          <p:cNvSpPr/>
          <p:nvPr/>
        </p:nvSpPr>
        <p:spPr>
          <a:xfrm>
            <a:off x="7572613" y="2132528"/>
            <a:ext cx="6246495" cy="1965960"/>
          </a:xfrm>
          <a:prstGeom prst="rect">
            <a:avLst/>
          </a:prstGeom>
          <a:noFill/>
          <a:ln/>
        </p:spPr>
        <p:txBody>
          <a:bodyPr wrap="square" lIns="0" tIns="0" rIns="0" bIns="0" rtlCol="0" anchor="t"/>
          <a:lstStyle/>
          <a:p>
            <a:pPr marL="0" indent="0" algn="l">
              <a:lnSpc>
                <a:spcPts val="2550"/>
              </a:lnSpc>
              <a:buNone/>
            </a:pPr>
            <a:r>
              <a:rPr lang="en-US" sz="1600" dirty="0">
                <a:solidFill>
                  <a:srgbClr val="DAD8E9"/>
                </a:solidFill>
                <a:latin typeface="Mukta Light" pitchFamily="34" charset="0"/>
                <a:ea typeface="Mukta Light" pitchFamily="34" charset="-122"/>
                <a:cs typeface="Mukta Light" pitchFamily="34" charset="-120"/>
              </a:rPr>
              <a:t>Create an online deployment. Access the scoring endpoints and code snippets (e.g., Python) from the API Reference. Test your model by uploading a CSV file and analyzing the prediction output and confidence levels. Integrate with Google Colab by copying the public endpoint link and API key into your Colab file, updating fields and values, and running the cell to get the scoring response.</a:t>
            </a:r>
            <a:endParaRPr lang="en-US" sz="1600" dirty="0"/>
          </a:p>
        </p:txBody>
      </p:sp>
      <p:pic>
        <p:nvPicPr>
          <p:cNvPr id="9" name="Image 1" descr="preencoded.png"/>
          <p:cNvPicPr>
            <a:picLocks noChangeAspect="1"/>
          </p:cNvPicPr>
          <p:nvPr/>
        </p:nvPicPr>
        <p:blipFill>
          <a:blip r:embed="rId4"/>
          <a:stretch>
            <a:fillRect/>
          </a:stretch>
        </p:blipFill>
        <p:spPr>
          <a:xfrm>
            <a:off x="7745015" y="4127631"/>
            <a:ext cx="5667137" cy="3538922"/>
          </a:xfrm>
          <a:prstGeom prst="rect">
            <a:avLst/>
          </a:prstGeom>
        </p:spPr>
      </p:pic>
      <p:sp>
        <p:nvSpPr>
          <p:cNvPr id="10" name="TextBox 9">
            <a:extLst>
              <a:ext uri="{FF2B5EF4-FFF2-40B4-BE49-F238E27FC236}">
                <a16:creationId xmlns:a16="http://schemas.microsoft.com/office/drawing/2014/main" id="{CAB205B0-D891-9244-88CE-1CB43FB39784}"/>
              </a:ext>
            </a:extLst>
          </p:cNvPr>
          <p:cNvSpPr txBox="1"/>
          <p:nvPr/>
        </p:nvSpPr>
        <p:spPr>
          <a:xfrm>
            <a:off x="12168187" y="7753350"/>
            <a:ext cx="2333626" cy="369332"/>
          </a:xfrm>
          <a:prstGeom prst="rect">
            <a:avLst/>
          </a:prstGeom>
          <a:solidFill>
            <a:srgbClr val="A95B95"/>
          </a:solidFill>
        </p:spPr>
        <p:txBody>
          <a:bodyPr wrap="square" rtlCol="0">
            <a:spAutoFit/>
          </a:bodyPr>
          <a:lstStyle/>
          <a:p>
            <a:r>
              <a:rPr lang="en-US" dirty="0">
                <a:solidFill>
                  <a:schemeClr val="bg1"/>
                </a:solidFill>
              </a:rPr>
              <a:t>MADE BY: RIYA SIROHI</a:t>
            </a:r>
            <a:endParaRPr lang="en-IN"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04255" y="484227"/>
            <a:ext cx="3912989" cy="489109"/>
          </a:xfrm>
          <a:prstGeom prst="rect">
            <a:avLst/>
          </a:prstGeom>
          <a:noFill/>
          <a:ln/>
        </p:spPr>
        <p:txBody>
          <a:bodyPr wrap="none" lIns="0" tIns="0" rIns="0" bIns="0" rtlCol="0" anchor="t"/>
          <a:lstStyle/>
          <a:p>
            <a:pPr marL="0" indent="0" algn="l">
              <a:lnSpc>
                <a:spcPts val="3850"/>
              </a:lnSpc>
              <a:buNone/>
            </a:pPr>
            <a:r>
              <a:rPr lang="en-US" sz="3050" dirty="0">
                <a:solidFill>
                  <a:srgbClr val="C6BFEE"/>
                </a:solidFill>
                <a:latin typeface="Prompt Medium" pitchFamily="34" charset="0"/>
                <a:ea typeface="Prompt Medium" pitchFamily="34" charset="-122"/>
                <a:cs typeface="Prompt Medium" pitchFamily="34" charset="-120"/>
              </a:rPr>
              <a:t>Final Output</a:t>
            </a:r>
            <a:endParaRPr lang="en-US" sz="3050" dirty="0"/>
          </a:p>
        </p:txBody>
      </p:sp>
      <p:sp>
        <p:nvSpPr>
          <p:cNvPr id="3" name="Text 1"/>
          <p:cNvSpPr/>
          <p:nvPr/>
        </p:nvSpPr>
        <p:spPr>
          <a:xfrm>
            <a:off x="704255" y="1413391"/>
            <a:ext cx="1956435" cy="244435"/>
          </a:xfrm>
          <a:prstGeom prst="rect">
            <a:avLst/>
          </a:prstGeom>
          <a:noFill/>
          <a:ln/>
        </p:spPr>
        <p:txBody>
          <a:bodyPr wrap="none" lIns="0" tIns="0" rIns="0" bIns="0" rtlCol="0" anchor="t"/>
          <a:lstStyle/>
          <a:p>
            <a:pPr marL="0" indent="0" algn="l">
              <a:lnSpc>
                <a:spcPts val="1900"/>
              </a:lnSpc>
              <a:buNone/>
            </a:pPr>
            <a:r>
              <a:rPr lang="en-US" sz="1500" dirty="0">
                <a:solidFill>
                  <a:srgbClr val="C6BFEE"/>
                </a:solidFill>
                <a:latin typeface="Prompt Medium" pitchFamily="34" charset="0"/>
                <a:ea typeface="Prompt Medium" pitchFamily="34" charset="-122"/>
                <a:cs typeface="Prompt Medium" pitchFamily="34" charset="-120"/>
              </a:rPr>
              <a:t>Final Prediction</a:t>
            </a:r>
            <a:endParaRPr lang="en-US" sz="1500" dirty="0"/>
          </a:p>
        </p:txBody>
      </p:sp>
      <p:sp>
        <p:nvSpPr>
          <p:cNvPr id="4" name="Text 2"/>
          <p:cNvSpPr/>
          <p:nvPr/>
        </p:nvSpPr>
        <p:spPr>
          <a:xfrm>
            <a:off x="704255" y="1833801"/>
            <a:ext cx="6396157" cy="1126808"/>
          </a:xfrm>
          <a:prstGeom prst="rect">
            <a:avLst/>
          </a:prstGeom>
          <a:noFill/>
          <a:ln/>
        </p:spPr>
        <p:txBody>
          <a:bodyPr wrap="squar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After your model has been trained and deployed, the final prediction provides the classified outcome along with a confidence score. For instance, in a "Sink or Survive" model, the output would clearly indicate the predicted class (e.g., 'Survive') and the probability associated with that prediction (e.g., 83.3% confidence).</a:t>
            </a:r>
            <a:endParaRPr lang="en-US" sz="1350" dirty="0"/>
          </a:p>
        </p:txBody>
      </p:sp>
      <p:pic>
        <p:nvPicPr>
          <p:cNvPr id="5" name="Image 0" descr="preencoded.png"/>
          <p:cNvPicPr>
            <a:picLocks noChangeAspect="1"/>
          </p:cNvPicPr>
          <p:nvPr/>
        </p:nvPicPr>
        <p:blipFill>
          <a:blip r:embed="rId3"/>
          <a:stretch>
            <a:fillRect/>
          </a:stretch>
        </p:blipFill>
        <p:spPr>
          <a:xfrm>
            <a:off x="704255" y="3158609"/>
            <a:ext cx="6396157" cy="3994190"/>
          </a:xfrm>
          <a:prstGeom prst="rect">
            <a:avLst/>
          </a:prstGeom>
        </p:spPr>
      </p:pic>
      <p:sp>
        <p:nvSpPr>
          <p:cNvPr id="6" name="Text 3"/>
          <p:cNvSpPr/>
          <p:nvPr/>
        </p:nvSpPr>
        <p:spPr>
          <a:xfrm>
            <a:off x="704255" y="7350800"/>
            <a:ext cx="6396157" cy="281702"/>
          </a:xfrm>
          <a:prstGeom prst="rect">
            <a:avLst/>
          </a:prstGeom>
          <a:noFill/>
          <a:ln/>
        </p:spPr>
        <p:txBody>
          <a:bodyPr wrap="none" lIns="0" tIns="0" rIns="0" bIns="0" rtlCol="0" anchor="t"/>
          <a:lstStyle/>
          <a:p>
            <a:pPr marL="0" indent="0" algn="l">
              <a:lnSpc>
                <a:spcPts val="2200"/>
              </a:lnSpc>
              <a:buNone/>
            </a:pPr>
            <a:endParaRPr lang="en-US" sz="1350" dirty="0"/>
          </a:p>
        </p:txBody>
      </p:sp>
      <p:sp>
        <p:nvSpPr>
          <p:cNvPr id="7" name="Text 4"/>
          <p:cNvSpPr/>
          <p:nvPr/>
        </p:nvSpPr>
        <p:spPr>
          <a:xfrm>
            <a:off x="7537609" y="1413391"/>
            <a:ext cx="4211360" cy="244435"/>
          </a:xfrm>
          <a:prstGeom prst="rect">
            <a:avLst/>
          </a:prstGeom>
          <a:noFill/>
          <a:ln/>
        </p:spPr>
        <p:txBody>
          <a:bodyPr wrap="none" lIns="0" tIns="0" rIns="0" bIns="0" rtlCol="0" anchor="t"/>
          <a:lstStyle/>
          <a:p>
            <a:pPr marL="0" indent="0" algn="l">
              <a:lnSpc>
                <a:spcPts val="1900"/>
              </a:lnSpc>
              <a:buNone/>
            </a:pPr>
            <a:r>
              <a:rPr lang="en-US" sz="1500" dirty="0">
                <a:solidFill>
                  <a:srgbClr val="C6BFEE"/>
                </a:solidFill>
                <a:latin typeface="Prompt Medium" pitchFamily="34" charset="0"/>
                <a:ea typeface="Prompt Medium" pitchFamily="34" charset="-122"/>
                <a:cs typeface="Prompt Medium" pitchFamily="34" charset="-120"/>
              </a:rPr>
              <a:t>Integrating Model with Google Colab to run</a:t>
            </a:r>
            <a:endParaRPr lang="en-US" sz="1500" dirty="0"/>
          </a:p>
        </p:txBody>
      </p:sp>
      <p:sp>
        <p:nvSpPr>
          <p:cNvPr id="8" name="Text 5"/>
          <p:cNvSpPr/>
          <p:nvPr/>
        </p:nvSpPr>
        <p:spPr>
          <a:xfrm>
            <a:off x="7537609" y="1833801"/>
            <a:ext cx="6396157" cy="1408509"/>
          </a:xfrm>
          <a:prstGeom prst="rect">
            <a:avLst/>
          </a:prstGeom>
          <a:noFill/>
          <a:ln/>
        </p:spPr>
        <p:txBody>
          <a:bodyPr wrap="square" lIns="0" tIns="0" rIns="0" bIns="0" rtlCol="0" anchor="t"/>
          <a:lstStyle/>
          <a:p>
            <a:pPr marL="0" indent="0" algn="l">
              <a:lnSpc>
                <a:spcPts val="2200"/>
              </a:lnSpc>
              <a:buNone/>
            </a:pPr>
            <a:r>
              <a:rPr lang="en-US" sz="1350" dirty="0">
                <a:solidFill>
                  <a:srgbClr val="DAD8E9"/>
                </a:solidFill>
                <a:latin typeface="Mukta Light" pitchFamily="34" charset="0"/>
                <a:ea typeface="Mukta Light" pitchFamily="34" charset="-122"/>
                <a:cs typeface="Mukta Light" pitchFamily="34" charset="-120"/>
              </a:rPr>
              <a:t>Once integrated with Google Colab using the public endpoint link and API key, you can execute your model directly from the notebook. Simply provide your input data within the Colab file, update the fields as necessary, and run the cell to receive immediate scoring responses, displaying the predicted outcomes and their corresponding confidence levels directly within your Colab environment.</a:t>
            </a:r>
            <a:endParaRPr lang="en-US" sz="1350" dirty="0"/>
          </a:p>
        </p:txBody>
      </p:sp>
      <p:pic>
        <p:nvPicPr>
          <p:cNvPr id="9" name="Image 1" descr="preencoded.png"/>
          <p:cNvPicPr>
            <a:picLocks noChangeAspect="1"/>
          </p:cNvPicPr>
          <p:nvPr/>
        </p:nvPicPr>
        <p:blipFill>
          <a:blip r:embed="rId4"/>
          <a:stretch>
            <a:fillRect/>
          </a:stretch>
        </p:blipFill>
        <p:spPr>
          <a:xfrm>
            <a:off x="7537609" y="3440311"/>
            <a:ext cx="6396157" cy="4021336"/>
          </a:xfrm>
          <a:prstGeom prst="rect">
            <a:avLst/>
          </a:prstGeom>
        </p:spPr>
      </p:pic>
      <p:sp>
        <p:nvSpPr>
          <p:cNvPr id="10" name="Text 6"/>
          <p:cNvSpPr/>
          <p:nvPr/>
        </p:nvSpPr>
        <p:spPr>
          <a:xfrm>
            <a:off x="7537609" y="7659648"/>
            <a:ext cx="6396157" cy="281702"/>
          </a:xfrm>
          <a:prstGeom prst="rect">
            <a:avLst/>
          </a:prstGeom>
          <a:noFill/>
          <a:ln/>
        </p:spPr>
        <p:txBody>
          <a:bodyPr wrap="none" lIns="0" tIns="0" rIns="0" bIns="0" rtlCol="0" anchor="t"/>
          <a:lstStyle/>
          <a:p>
            <a:pPr marL="0" indent="0" algn="l">
              <a:lnSpc>
                <a:spcPts val="2200"/>
              </a:lnSpc>
              <a:buNone/>
            </a:pPr>
            <a:endParaRPr lang="en-US" sz="1350" dirty="0"/>
          </a:p>
        </p:txBody>
      </p:sp>
      <p:sp>
        <p:nvSpPr>
          <p:cNvPr id="11" name="TextBox 10">
            <a:extLst>
              <a:ext uri="{FF2B5EF4-FFF2-40B4-BE49-F238E27FC236}">
                <a16:creationId xmlns:a16="http://schemas.microsoft.com/office/drawing/2014/main" id="{3D80BAC7-AE41-96C5-9808-3D7DCB2AEC45}"/>
              </a:ext>
            </a:extLst>
          </p:cNvPr>
          <p:cNvSpPr txBox="1"/>
          <p:nvPr/>
        </p:nvSpPr>
        <p:spPr>
          <a:xfrm>
            <a:off x="12168187" y="7753350"/>
            <a:ext cx="2333626" cy="369332"/>
          </a:xfrm>
          <a:prstGeom prst="rect">
            <a:avLst/>
          </a:prstGeom>
          <a:solidFill>
            <a:srgbClr val="A95B95"/>
          </a:solidFill>
        </p:spPr>
        <p:txBody>
          <a:bodyPr wrap="square" rtlCol="0">
            <a:spAutoFit/>
          </a:bodyPr>
          <a:lstStyle/>
          <a:p>
            <a:r>
              <a:rPr lang="en-US" dirty="0">
                <a:solidFill>
                  <a:schemeClr val="bg1"/>
                </a:solidFill>
              </a:rPr>
              <a:t>MADE BY: RIYA SIROHI</a:t>
            </a:r>
            <a:endParaRPr lang="en-IN"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23747" y="559663"/>
            <a:ext cx="4895374" cy="611981"/>
          </a:xfrm>
          <a:prstGeom prst="rect">
            <a:avLst/>
          </a:prstGeom>
          <a:noFill/>
          <a:ln/>
        </p:spPr>
        <p:txBody>
          <a:bodyPr wrap="none" lIns="0" tIns="0" rIns="0" bIns="0" rtlCol="0" anchor="t"/>
          <a:lstStyle/>
          <a:p>
            <a:pPr marL="0" indent="0" algn="l">
              <a:lnSpc>
                <a:spcPts val="4800"/>
              </a:lnSpc>
              <a:buNone/>
            </a:pPr>
            <a:r>
              <a:rPr lang="en-US" sz="3850" dirty="0">
                <a:solidFill>
                  <a:srgbClr val="C6BFEE"/>
                </a:solidFill>
                <a:latin typeface="Prompt Medium" pitchFamily="34" charset="0"/>
                <a:ea typeface="Prompt Medium" pitchFamily="34" charset="-122"/>
                <a:cs typeface="Prompt Medium" pitchFamily="34" charset="-120"/>
              </a:rPr>
              <a:t>Final Output</a:t>
            </a:r>
            <a:endParaRPr lang="en-US" sz="3850" dirty="0"/>
          </a:p>
        </p:txBody>
      </p:sp>
      <p:sp>
        <p:nvSpPr>
          <p:cNvPr id="3" name="Text 1"/>
          <p:cNvSpPr/>
          <p:nvPr/>
        </p:nvSpPr>
        <p:spPr>
          <a:xfrm>
            <a:off x="881063" y="2626876"/>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C6BFEE"/>
                </a:solidFill>
                <a:latin typeface="Prompt Medium" pitchFamily="34" charset="0"/>
                <a:ea typeface="Prompt Medium" pitchFamily="34" charset="-122"/>
                <a:cs typeface="Prompt Medium" pitchFamily="34" charset="-120"/>
              </a:rPr>
              <a:t>Final Prediction</a:t>
            </a:r>
            <a:endParaRPr lang="en-US" sz="1900" dirty="0"/>
          </a:p>
        </p:txBody>
      </p:sp>
      <p:sp>
        <p:nvSpPr>
          <p:cNvPr id="4" name="Text 2"/>
          <p:cNvSpPr/>
          <p:nvPr/>
        </p:nvSpPr>
        <p:spPr>
          <a:xfrm>
            <a:off x="881064" y="3153132"/>
            <a:ext cx="4895374" cy="1762125"/>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After your model has been trained and deployed, the final prediction provides the classified outcome along with a confidence score. For instance, in a "Sink or Survive" model, the output would clearly indicate the predicted class (e.g., 'Survive') and the probability associated with that prediction (e.g., 83.3% confidence).</a:t>
            </a:r>
            <a:endParaRPr lang="en-US" sz="1700" dirty="0"/>
          </a:p>
        </p:txBody>
      </p:sp>
      <p:pic>
        <p:nvPicPr>
          <p:cNvPr id="5" name="Image 0" descr="preencoded.png"/>
          <p:cNvPicPr>
            <a:picLocks noChangeAspect="1"/>
          </p:cNvPicPr>
          <p:nvPr/>
        </p:nvPicPr>
        <p:blipFill>
          <a:blip r:embed="rId3"/>
          <a:stretch>
            <a:fillRect/>
          </a:stretch>
        </p:blipFill>
        <p:spPr>
          <a:xfrm>
            <a:off x="6401840" y="1277419"/>
            <a:ext cx="7771798" cy="4869775"/>
          </a:xfrm>
          <a:prstGeom prst="rect">
            <a:avLst/>
          </a:prstGeom>
        </p:spPr>
      </p:pic>
      <p:sp>
        <p:nvSpPr>
          <p:cNvPr id="6" name="TextBox 5">
            <a:extLst>
              <a:ext uri="{FF2B5EF4-FFF2-40B4-BE49-F238E27FC236}">
                <a16:creationId xmlns:a16="http://schemas.microsoft.com/office/drawing/2014/main" id="{B3F4BE89-4D18-575C-9E0C-B80AEA2A8709}"/>
              </a:ext>
            </a:extLst>
          </p:cNvPr>
          <p:cNvSpPr txBox="1"/>
          <p:nvPr/>
        </p:nvSpPr>
        <p:spPr>
          <a:xfrm>
            <a:off x="12168187" y="7753350"/>
            <a:ext cx="2333626" cy="369332"/>
          </a:xfrm>
          <a:prstGeom prst="rect">
            <a:avLst/>
          </a:prstGeom>
          <a:solidFill>
            <a:srgbClr val="A95B95"/>
          </a:solidFill>
        </p:spPr>
        <p:txBody>
          <a:bodyPr wrap="square" rtlCol="0">
            <a:spAutoFit/>
          </a:bodyPr>
          <a:lstStyle/>
          <a:p>
            <a:r>
              <a:rPr lang="en-US" dirty="0">
                <a:solidFill>
                  <a:schemeClr val="bg1"/>
                </a:solidFill>
              </a:rPr>
              <a:t>MADE BY: RIYA SIROHI</a:t>
            </a:r>
            <a:endParaRPr lang="en-IN"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3161467"/>
            <a:ext cx="7381875" cy="1223724"/>
          </a:xfrm>
          <a:prstGeom prst="rect">
            <a:avLst/>
          </a:prstGeom>
          <a:noFill/>
          <a:ln/>
        </p:spPr>
        <p:txBody>
          <a:bodyPr wrap="none" lIns="0" tIns="0" rIns="0" bIns="0" rtlCol="0" anchor="t"/>
          <a:lstStyle/>
          <a:p>
            <a:pPr marL="0" indent="0" algn="l">
              <a:lnSpc>
                <a:spcPts val="9600"/>
              </a:lnSpc>
              <a:buNone/>
            </a:pPr>
            <a:r>
              <a:rPr lang="en-US" sz="7700" dirty="0">
                <a:solidFill>
                  <a:srgbClr val="C6BFEE"/>
                </a:solidFill>
                <a:latin typeface="Prompt Medium" pitchFamily="34" charset="0"/>
                <a:ea typeface="Prompt Medium" pitchFamily="34" charset="-122"/>
                <a:cs typeface="Prompt Medium" pitchFamily="34" charset="-120"/>
              </a:rPr>
              <a:t>Thank You!</a:t>
            </a:r>
            <a:endParaRPr lang="en-US" sz="7700" dirty="0"/>
          </a:p>
        </p:txBody>
      </p:sp>
      <p:sp>
        <p:nvSpPr>
          <p:cNvPr id="4" name="Text 1"/>
          <p:cNvSpPr/>
          <p:nvPr/>
        </p:nvSpPr>
        <p:spPr>
          <a:xfrm>
            <a:off x="881063" y="4715589"/>
            <a:ext cx="7381875" cy="352425"/>
          </a:xfrm>
          <a:prstGeom prst="rect">
            <a:avLst/>
          </a:prstGeom>
          <a:noFill/>
          <a:ln/>
        </p:spPr>
        <p:txBody>
          <a:bodyPr wrap="none" lIns="0" tIns="0" rIns="0" bIns="0" rtlCol="0" anchor="t"/>
          <a:lstStyle/>
          <a:p>
            <a:pPr marL="0" indent="0" algn="l">
              <a:lnSpc>
                <a:spcPts val="2750"/>
              </a:lnSpc>
              <a:buNone/>
            </a:pP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81063" y="1203603"/>
            <a:ext cx="9513332" cy="611981"/>
          </a:xfrm>
          <a:prstGeom prst="rect">
            <a:avLst/>
          </a:prstGeom>
          <a:noFill/>
          <a:ln/>
        </p:spPr>
        <p:txBody>
          <a:bodyPr wrap="none" lIns="0" tIns="0" rIns="0" bIns="0" rtlCol="0" anchor="t"/>
          <a:lstStyle/>
          <a:p>
            <a:pPr marL="0" indent="0" algn="l">
              <a:lnSpc>
                <a:spcPts val="4800"/>
              </a:lnSpc>
              <a:buNone/>
            </a:pPr>
            <a:r>
              <a:rPr lang="en-US" sz="3850" dirty="0">
                <a:solidFill>
                  <a:srgbClr val="C6BFEE"/>
                </a:solidFill>
                <a:latin typeface="Prompt Medium" pitchFamily="34" charset="0"/>
                <a:ea typeface="Prompt Medium" pitchFamily="34" charset="-122"/>
                <a:cs typeface="Prompt Medium" pitchFamily="34" charset="-120"/>
              </a:rPr>
              <a:t>Agenda: Your Journey Through Auto AI</a:t>
            </a:r>
            <a:endParaRPr lang="en-US" sz="3850" dirty="0"/>
          </a:p>
        </p:txBody>
      </p:sp>
      <p:sp>
        <p:nvSpPr>
          <p:cNvPr id="3" name="Shape 1"/>
          <p:cNvSpPr/>
          <p:nvPr/>
        </p:nvSpPr>
        <p:spPr>
          <a:xfrm>
            <a:off x="881063" y="2556034"/>
            <a:ext cx="4142542" cy="121920"/>
          </a:xfrm>
          <a:prstGeom prst="roundRect">
            <a:avLst>
              <a:gd name="adj" fmla="val 75889"/>
            </a:avLst>
          </a:prstGeom>
          <a:solidFill>
            <a:srgbClr val="A95B95"/>
          </a:solidFill>
          <a:ln/>
        </p:spPr>
      </p:sp>
      <p:sp>
        <p:nvSpPr>
          <p:cNvPr id="4" name="Shape 2"/>
          <p:cNvSpPr/>
          <p:nvPr/>
        </p:nvSpPr>
        <p:spPr>
          <a:xfrm>
            <a:off x="2621875" y="2256115"/>
            <a:ext cx="660797" cy="660797"/>
          </a:xfrm>
          <a:prstGeom prst="roundRect">
            <a:avLst>
              <a:gd name="adj" fmla="val 138378"/>
            </a:avLst>
          </a:prstGeom>
          <a:solidFill>
            <a:srgbClr val="A95B95"/>
          </a:solidFill>
          <a:ln/>
        </p:spPr>
      </p:sp>
      <p:sp>
        <p:nvSpPr>
          <p:cNvPr id="5" name="Text 3"/>
          <p:cNvSpPr/>
          <p:nvPr/>
        </p:nvSpPr>
        <p:spPr>
          <a:xfrm>
            <a:off x="2820114" y="2421255"/>
            <a:ext cx="264319" cy="330398"/>
          </a:xfrm>
          <a:prstGeom prst="rect">
            <a:avLst/>
          </a:prstGeom>
          <a:noFill/>
          <a:ln/>
        </p:spPr>
        <p:txBody>
          <a:bodyPr wrap="none" lIns="0" tIns="0" rIns="0" bIns="0" rtlCol="0" anchor="t"/>
          <a:lstStyle/>
          <a:p>
            <a:pPr marL="0" indent="0" algn="l">
              <a:lnSpc>
                <a:spcPts val="3300"/>
              </a:lnSpc>
              <a:buNone/>
            </a:pPr>
            <a:r>
              <a:rPr lang="en-US" sz="2050" dirty="0">
                <a:solidFill>
                  <a:srgbClr val="FFFFFF"/>
                </a:solidFill>
                <a:latin typeface="Prompt Medium" pitchFamily="34" charset="0"/>
                <a:ea typeface="Prompt Medium" pitchFamily="34" charset="-122"/>
                <a:cs typeface="Prompt Medium" pitchFamily="34" charset="-120"/>
              </a:rPr>
              <a:t>1</a:t>
            </a:r>
            <a:endParaRPr lang="en-US" sz="2050" dirty="0"/>
          </a:p>
        </p:txBody>
      </p:sp>
      <p:sp>
        <p:nvSpPr>
          <p:cNvPr id="6" name="Text 4"/>
          <p:cNvSpPr/>
          <p:nvPr/>
        </p:nvSpPr>
        <p:spPr>
          <a:xfrm>
            <a:off x="1131808" y="3137178"/>
            <a:ext cx="2526506" cy="305991"/>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Introduction &amp; Setup</a:t>
            </a:r>
            <a:endParaRPr lang="en-US" sz="1900" dirty="0"/>
          </a:p>
        </p:txBody>
      </p:sp>
      <p:sp>
        <p:nvSpPr>
          <p:cNvPr id="7" name="Text 5"/>
          <p:cNvSpPr/>
          <p:nvPr/>
        </p:nvSpPr>
        <p:spPr>
          <a:xfrm>
            <a:off x="1131808" y="3575328"/>
            <a:ext cx="3641050" cy="70485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Understanding the basics and initial login procedures.</a:t>
            </a:r>
            <a:endParaRPr lang="en-US" sz="1700" dirty="0"/>
          </a:p>
        </p:txBody>
      </p:sp>
      <p:sp>
        <p:nvSpPr>
          <p:cNvPr id="8" name="Shape 6"/>
          <p:cNvSpPr/>
          <p:nvPr/>
        </p:nvSpPr>
        <p:spPr>
          <a:xfrm>
            <a:off x="5243870" y="2556034"/>
            <a:ext cx="4142542" cy="121920"/>
          </a:xfrm>
          <a:prstGeom prst="roundRect">
            <a:avLst>
              <a:gd name="adj" fmla="val 75889"/>
            </a:avLst>
          </a:prstGeom>
          <a:solidFill>
            <a:srgbClr val="A95B95"/>
          </a:solidFill>
          <a:ln/>
        </p:spPr>
      </p:sp>
      <p:sp>
        <p:nvSpPr>
          <p:cNvPr id="9" name="Shape 7"/>
          <p:cNvSpPr/>
          <p:nvPr/>
        </p:nvSpPr>
        <p:spPr>
          <a:xfrm>
            <a:off x="6984682" y="2256115"/>
            <a:ext cx="660797" cy="660797"/>
          </a:xfrm>
          <a:prstGeom prst="roundRect">
            <a:avLst>
              <a:gd name="adj" fmla="val 138378"/>
            </a:avLst>
          </a:prstGeom>
          <a:solidFill>
            <a:srgbClr val="A95B95"/>
          </a:solidFill>
          <a:ln/>
        </p:spPr>
      </p:sp>
      <p:sp>
        <p:nvSpPr>
          <p:cNvPr id="10" name="Text 8"/>
          <p:cNvSpPr/>
          <p:nvPr/>
        </p:nvSpPr>
        <p:spPr>
          <a:xfrm>
            <a:off x="7182922" y="2421255"/>
            <a:ext cx="264319" cy="330398"/>
          </a:xfrm>
          <a:prstGeom prst="rect">
            <a:avLst/>
          </a:prstGeom>
          <a:noFill/>
          <a:ln/>
        </p:spPr>
        <p:txBody>
          <a:bodyPr wrap="none" lIns="0" tIns="0" rIns="0" bIns="0" rtlCol="0" anchor="t"/>
          <a:lstStyle/>
          <a:p>
            <a:pPr marL="0" indent="0" algn="l">
              <a:lnSpc>
                <a:spcPts val="3300"/>
              </a:lnSpc>
              <a:buNone/>
            </a:pPr>
            <a:r>
              <a:rPr lang="en-US" sz="2050" dirty="0">
                <a:solidFill>
                  <a:srgbClr val="FFFFFF"/>
                </a:solidFill>
                <a:latin typeface="Prompt Medium" pitchFamily="34" charset="0"/>
                <a:ea typeface="Prompt Medium" pitchFamily="34" charset="-122"/>
                <a:cs typeface="Prompt Medium" pitchFamily="34" charset="-120"/>
              </a:rPr>
              <a:t>2</a:t>
            </a:r>
            <a:endParaRPr lang="en-US" sz="2050" dirty="0"/>
          </a:p>
        </p:txBody>
      </p:sp>
      <p:sp>
        <p:nvSpPr>
          <p:cNvPr id="11" name="Text 9"/>
          <p:cNvSpPr/>
          <p:nvPr/>
        </p:nvSpPr>
        <p:spPr>
          <a:xfrm>
            <a:off x="5494615" y="3137178"/>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Project Creation</a:t>
            </a:r>
            <a:endParaRPr lang="en-US" sz="1900" dirty="0"/>
          </a:p>
        </p:txBody>
      </p:sp>
      <p:sp>
        <p:nvSpPr>
          <p:cNvPr id="12" name="Text 10"/>
          <p:cNvSpPr/>
          <p:nvPr/>
        </p:nvSpPr>
        <p:spPr>
          <a:xfrm>
            <a:off x="5494615" y="3575328"/>
            <a:ext cx="3641050" cy="70485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Setting up your workspace in Watson Studio.</a:t>
            </a:r>
            <a:endParaRPr lang="en-US" sz="1700" dirty="0"/>
          </a:p>
        </p:txBody>
      </p:sp>
      <p:sp>
        <p:nvSpPr>
          <p:cNvPr id="13" name="Shape 11"/>
          <p:cNvSpPr/>
          <p:nvPr/>
        </p:nvSpPr>
        <p:spPr>
          <a:xfrm>
            <a:off x="9606677" y="2556034"/>
            <a:ext cx="4142542" cy="121920"/>
          </a:xfrm>
          <a:prstGeom prst="roundRect">
            <a:avLst>
              <a:gd name="adj" fmla="val 75889"/>
            </a:avLst>
          </a:prstGeom>
          <a:solidFill>
            <a:srgbClr val="A95B95"/>
          </a:solidFill>
          <a:ln/>
        </p:spPr>
      </p:sp>
      <p:sp>
        <p:nvSpPr>
          <p:cNvPr id="14" name="Shape 12"/>
          <p:cNvSpPr/>
          <p:nvPr/>
        </p:nvSpPr>
        <p:spPr>
          <a:xfrm>
            <a:off x="11347490" y="2256115"/>
            <a:ext cx="660797" cy="660797"/>
          </a:xfrm>
          <a:prstGeom prst="roundRect">
            <a:avLst>
              <a:gd name="adj" fmla="val 138378"/>
            </a:avLst>
          </a:prstGeom>
          <a:solidFill>
            <a:srgbClr val="A95B95"/>
          </a:solidFill>
          <a:ln/>
        </p:spPr>
      </p:sp>
      <p:sp>
        <p:nvSpPr>
          <p:cNvPr id="15" name="Text 13"/>
          <p:cNvSpPr/>
          <p:nvPr/>
        </p:nvSpPr>
        <p:spPr>
          <a:xfrm>
            <a:off x="11545729" y="2421255"/>
            <a:ext cx="264319" cy="330398"/>
          </a:xfrm>
          <a:prstGeom prst="rect">
            <a:avLst/>
          </a:prstGeom>
          <a:noFill/>
          <a:ln/>
        </p:spPr>
        <p:txBody>
          <a:bodyPr wrap="none" lIns="0" tIns="0" rIns="0" bIns="0" rtlCol="0" anchor="t"/>
          <a:lstStyle/>
          <a:p>
            <a:pPr marL="0" indent="0" algn="l">
              <a:lnSpc>
                <a:spcPts val="3300"/>
              </a:lnSpc>
              <a:buNone/>
            </a:pPr>
            <a:r>
              <a:rPr lang="en-US" sz="2050" dirty="0">
                <a:solidFill>
                  <a:srgbClr val="FFFFFF"/>
                </a:solidFill>
                <a:latin typeface="Prompt Medium" pitchFamily="34" charset="0"/>
                <a:ea typeface="Prompt Medium" pitchFamily="34" charset="-122"/>
                <a:cs typeface="Prompt Medium" pitchFamily="34" charset="-120"/>
              </a:rPr>
              <a:t>3</a:t>
            </a:r>
            <a:endParaRPr lang="en-US" sz="2050" dirty="0"/>
          </a:p>
        </p:txBody>
      </p:sp>
      <p:sp>
        <p:nvSpPr>
          <p:cNvPr id="16" name="Text 14"/>
          <p:cNvSpPr/>
          <p:nvPr/>
        </p:nvSpPr>
        <p:spPr>
          <a:xfrm>
            <a:off x="9857423" y="3137178"/>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Data Preparation</a:t>
            </a:r>
            <a:endParaRPr lang="en-US" sz="1900" dirty="0"/>
          </a:p>
        </p:txBody>
      </p:sp>
      <p:sp>
        <p:nvSpPr>
          <p:cNvPr id="17" name="Text 15"/>
          <p:cNvSpPr/>
          <p:nvPr/>
        </p:nvSpPr>
        <p:spPr>
          <a:xfrm>
            <a:off x="9857423" y="3575328"/>
            <a:ext cx="3641050" cy="70485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Importing, uploading, and visualizing your datasets.</a:t>
            </a:r>
            <a:endParaRPr lang="en-US" sz="1700" dirty="0"/>
          </a:p>
        </p:txBody>
      </p:sp>
      <p:sp>
        <p:nvSpPr>
          <p:cNvPr id="18" name="Shape 16"/>
          <p:cNvSpPr/>
          <p:nvPr/>
        </p:nvSpPr>
        <p:spPr>
          <a:xfrm>
            <a:off x="881063" y="5051108"/>
            <a:ext cx="6323886" cy="121920"/>
          </a:xfrm>
          <a:prstGeom prst="roundRect">
            <a:avLst>
              <a:gd name="adj" fmla="val 75889"/>
            </a:avLst>
          </a:prstGeom>
          <a:solidFill>
            <a:srgbClr val="A95B95"/>
          </a:solidFill>
          <a:ln/>
        </p:spPr>
      </p:sp>
      <p:sp>
        <p:nvSpPr>
          <p:cNvPr id="19" name="Shape 17"/>
          <p:cNvSpPr/>
          <p:nvPr/>
        </p:nvSpPr>
        <p:spPr>
          <a:xfrm>
            <a:off x="3712607" y="4751189"/>
            <a:ext cx="660797" cy="660797"/>
          </a:xfrm>
          <a:prstGeom prst="roundRect">
            <a:avLst>
              <a:gd name="adj" fmla="val 138378"/>
            </a:avLst>
          </a:prstGeom>
          <a:solidFill>
            <a:srgbClr val="A95B95"/>
          </a:solidFill>
          <a:ln/>
        </p:spPr>
      </p:sp>
      <p:sp>
        <p:nvSpPr>
          <p:cNvPr id="20" name="Text 18"/>
          <p:cNvSpPr/>
          <p:nvPr/>
        </p:nvSpPr>
        <p:spPr>
          <a:xfrm>
            <a:off x="3910846" y="4916329"/>
            <a:ext cx="264319" cy="330398"/>
          </a:xfrm>
          <a:prstGeom prst="rect">
            <a:avLst/>
          </a:prstGeom>
          <a:noFill/>
          <a:ln/>
        </p:spPr>
        <p:txBody>
          <a:bodyPr wrap="none" lIns="0" tIns="0" rIns="0" bIns="0" rtlCol="0" anchor="t"/>
          <a:lstStyle/>
          <a:p>
            <a:pPr marL="0" indent="0" algn="l">
              <a:lnSpc>
                <a:spcPts val="3300"/>
              </a:lnSpc>
              <a:buNone/>
            </a:pPr>
            <a:r>
              <a:rPr lang="en-US" sz="2050" dirty="0">
                <a:solidFill>
                  <a:srgbClr val="FFFFFF"/>
                </a:solidFill>
                <a:latin typeface="Prompt Medium" pitchFamily="34" charset="0"/>
                <a:ea typeface="Prompt Medium" pitchFamily="34" charset="-122"/>
                <a:cs typeface="Prompt Medium" pitchFamily="34" charset="-120"/>
              </a:rPr>
              <a:t>4</a:t>
            </a:r>
            <a:endParaRPr lang="en-US" sz="2050" dirty="0"/>
          </a:p>
        </p:txBody>
      </p:sp>
      <p:sp>
        <p:nvSpPr>
          <p:cNvPr id="21" name="Text 19"/>
          <p:cNvSpPr/>
          <p:nvPr/>
        </p:nvSpPr>
        <p:spPr>
          <a:xfrm>
            <a:off x="1131808" y="5632252"/>
            <a:ext cx="3570089" cy="305991"/>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Model Training &amp; Deployment</a:t>
            </a:r>
            <a:endParaRPr lang="en-US" sz="1900" dirty="0"/>
          </a:p>
        </p:txBody>
      </p:sp>
      <p:sp>
        <p:nvSpPr>
          <p:cNvPr id="22" name="Text 20"/>
          <p:cNvSpPr/>
          <p:nvPr/>
        </p:nvSpPr>
        <p:spPr>
          <a:xfrm>
            <a:off x="1131808" y="6070402"/>
            <a:ext cx="5822394" cy="352425"/>
          </a:xfrm>
          <a:prstGeom prst="rect">
            <a:avLst/>
          </a:prstGeom>
          <a:noFill/>
          <a:ln/>
        </p:spPr>
        <p:txBody>
          <a:bodyPr wrap="non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Building, saving, and deploying your AI models.</a:t>
            </a:r>
            <a:endParaRPr lang="en-US" sz="1700" dirty="0"/>
          </a:p>
        </p:txBody>
      </p:sp>
      <p:sp>
        <p:nvSpPr>
          <p:cNvPr id="23" name="Shape 21"/>
          <p:cNvSpPr/>
          <p:nvPr/>
        </p:nvSpPr>
        <p:spPr>
          <a:xfrm>
            <a:off x="7425214" y="5051108"/>
            <a:ext cx="6324005" cy="121920"/>
          </a:xfrm>
          <a:prstGeom prst="roundRect">
            <a:avLst>
              <a:gd name="adj" fmla="val 75889"/>
            </a:avLst>
          </a:prstGeom>
          <a:solidFill>
            <a:srgbClr val="A95B95"/>
          </a:solidFill>
          <a:ln/>
        </p:spPr>
      </p:sp>
      <p:sp>
        <p:nvSpPr>
          <p:cNvPr id="24" name="Shape 22"/>
          <p:cNvSpPr/>
          <p:nvPr/>
        </p:nvSpPr>
        <p:spPr>
          <a:xfrm>
            <a:off x="10256758" y="4751189"/>
            <a:ext cx="660797" cy="660797"/>
          </a:xfrm>
          <a:prstGeom prst="roundRect">
            <a:avLst>
              <a:gd name="adj" fmla="val 138378"/>
            </a:avLst>
          </a:prstGeom>
          <a:solidFill>
            <a:srgbClr val="A95B95"/>
          </a:solidFill>
          <a:ln/>
        </p:spPr>
      </p:sp>
      <p:sp>
        <p:nvSpPr>
          <p:cNvPr id="25" name="Text 23"/>
          <p:cNvSpPr/>
          <p:nvPr/>
        </p:nvSpPr>
        <p:spPr>
          <a:xfrm>
            <a:off x="10454997" y="4916329"/>
            <a:ext cx="264319" cy="330398"/>
          </a:xfrm>
          <a:prstGeom prst="rect">
            <a:avLst/>
          </a:prstGeom>
          <a:noFill/>
          <a:ln/>
        </p:spPr>
        <p:txBody>
          <a:bodyPr wrap="none" lIns="0" tIns="0" rIns="0" bIns="0" rtlCol="0" anchor="t"/>
          <a:lstStyle/>
          <a:p>
            <a:pPr marL="0" indent="0" algn="l">
              <a:lnSpc>
                <a:spcPts val="3300"/>
              </a:lnSpc>
              <a:buNone/>
            </a:pPr>
            <a:r>
              <a:rPr lang="en-US" sz="2050" dirty="0">
                <a:solidFill>
                  <a:srgbClr val="FFFFFF"/>
                </a:solidFill>
                <a:latin typeface="Prompt Medium" pitchFamily="34" charset="0"/>
                <a:ea typeface="Prompt Medium" pitchFamily="34" charset="-122"/>
                <a:cs typeface="Prompt Medium" pitchFamily="34" charset="-120"/>
              </a:rPr>
              <a:t>5</a:t>
            </a:r>
            <a:endParaRPr lang="en-US" sz="2050" dirty="0"/>
          </a:p>
        </p:txBody>
      </p:sp>
      <p:sp>
        <p:nvSpPr>
          <p:cNvPr id="26" name="Text 24"/>
          <p:cNvSpPr/>
          <p:nvPr/>
        </p:nvSpPr>
        <p:spPr>
          <a:xfrm>
            <a:off x="7675959" y="5632252"/>
            <a:ext cx="2527697" cy="305991"/>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Testing &amp; Integration</a:t>
            </a:r>
            <a:endParaRPr lang="en-US" sz="1900" dirty="0"/>
          </a:p>
        </p:txBody>
      </p:sp>
      <p:sp>
        <p:nvSpPr>
          <p:cNvPr id="27" name="Text 25"/>
          <p:cNvSpPr/>
          <p:nvPr/>
        </p:nvSpPr>
        <p:spPr>
          <a:xfrm>
            <a:off x="7675959" y="6070402"/>
            <a:ext cx="5822513" cy="70485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Accessing endpoints, testing predictions, and Google Colab integration.</a:t>
            </a:r>
            <a:endParaRPr lang="en-US" sz="1700" dirty="0"/>
          </a:p>
        </p:txBody>
      </p:sp>
      <p:sp>
        <p:nvSpPr>
          <p:cNvPr id="28" name="TextBox 27">
            <a:extLst>
              <a:ext uri="{FF2B5EF4-FFF2-40B4-BE49-F238E27FC236}">
                <a16:creationId xmlns:a16="http://schemas.microsoft.com/office/drawing/2014/main" id="{0029EE0D-4593-E99A-CBCE-7B3847DF6BBE}"/>
              </a:ext>
            </a:extLst>
          </p:cNvPr>
          <p:cNvSpPr txBox="1"/>
          <p:nvPr/>
        </p:nvSpPr>
        <p:spPr>
          <a:xfrm>
            <a:off x="12168187" y="7753350"/>
            <a:ext cx="2333626" cy="369332"/>
          </a:xfrm>
          <a:prstGeom prst="rect">
            <a:avLst/>
          </a:prstGeom>
          <a:solidFill>
            <a:srgbClr val="A95B95"/>
          </a:solidFill>
        </p:spPr>
        <p:txBody>
          <a:bodyPr wrap="square" rtlCol="0">
            <a:spAutoFit/>
          </a:bodyPr>
          <a:lstStyle/>
          <a:p>
            <a:r>
              <a:rPr lang="en-US" dirty="0">
                <a:solidFill>
                  <a:schemeClr val="bg1"/>
                </a:solidFill>
              </a:rPr>
              <a:t>MADE BY: RIYA SIROHI</a:t>
            </a:r>
            <a:endParaRPr lang="en-IN"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73085" y="600194"/>
            <a:ext cx="9523333" cy="606266"/>
          </a:xfrm>
          <a:prstGeom prst="rect">
            <a:avLst/>
          </a:prstGeom>
          <a:noFill/>
          <a:ln/>
        </p:spPr>
        <p:txBody>
          <a:bodyPr wrap="none" lIns="0" tIns="0" rIns="0" bIns="0" rtlCol="0" anchor="t"/>
          <a:lstStyle/>
          <a:p>
            <a:pPr marL="0" indent="0" algn="l">
              <a:lnSpc>
                <a:spcPts val="4750"/>
              </a:lnSpc>
              <a:buNone/>
            </a:pPr>
            <a:r>
              <a:rPr lang="en-US" sz="3800" dirty="0">
                <a:solidFill>
                  <a:srgbClr val="C6BFEE"/>
                </a:solidFill>
                <a:latin typeface="Prompt Medium" pitchFamily="34" charset="0"/>
                <a:ea typeface="Prompt Medium" pitchFamily="34" charset="-122"/>
                <a:cs typeface="Prompt Medium" pitchFamily="34" charset="-120"/>
              </a:rPr>
              <a:t>Getting Started: Login and Studio Setup</a:t>
            </a:r>
            <a:endParaRPr lang="en-US" sz="3800" dirty="0"/>
          </a:p>
        </p:txBody>
      </p:sp>
      <p:sp>
        <p:nvSpPr>
          <p:cNvPr id="3" name="Text 1"/>
          <p:cNvSpPr/>
          <p:nvPr/>
        </p:nvSpPr>
        <p:spPr>
          <a:xfrm>
            <a:off x="873085" y="1752005"/>
            <a:ext cx="4135279" cy="303133"/>
          </a:xfrm>
          <a:prstGeom prst="rect">
            <a:avLst/>
          </a:prstGeom>
          <a:noFill/>
          <a:ln/>
        </p:spPr>
        <p:txBody>
          <a:bodyPr wrap="none" lIns="0" tIns="0" rIns="0" bIns="0" rtlCol="0" anchor="t"/>
          <a:lstStyle/>
          <a:p>
            <a:pPr marL="0" indent="0" algn="l">
              <a:lnSpc>
                <a:spcPts val="2350"/>
              </a:lnSpc>
              <a:buNone/>
            </a:pPr>
            <a:r>
              <a:rPr lang="en-US" sz="1900" dirty="0">
                <a:solidFill>
                  <a:srgbClr val="C6BFEE"/>
                </a:solidFill>
                <a:latin typeface="Prompt Medium" pitchFamily="34" charset="0"/>
                <a:ea typeface="Prompt Medium" pitchFamily="34" charset="-122"/>
                <a:cs typeface="Prompt Medium" pitchFamily="34" charset="-120"/>
              </a:rPr>
              <a:t>Step 1: Login to IBM Watson Studio</a:t>
            </a:r>
            <a:endParaRPr lang="en-US" sz="1900" dirty="0"/>
          </a:p>
        </p:txBody>
      </p:sp>
      <p:sp>
        <p:nvSpPr>
          <p:cNvPr id="4" name="Text 2"/>
          <p:cNvSpPr/>
          <p:nvPr/>
        </p:nvSpPr>
        <p:spPr>
          <a:xfrm>
            <a:off x="873085" y="2273379"/>
            <a:ext cx="6175891" cy="1047274"/>
          </a:xfrm>
          <a:prstGeom prst="rect">
            <a:avLst/>
          </a:prstGeom>
          <a:noFill/>
          <a:ln/>
        </p:spPr>
        <p:txBody>
          <a:bodyPr wrap="squar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Begin by logging in with your IBM ID. Once authenticated, your dashboard will appear, from which you can search for and select "Watson.ai Studio" to proceed.</a:t>
            </a:r>
            <a:endParaRPr lang="en-US" sz="1700" dirty="0"/>
          </a:p>
        </p:txBody>
      </p:sp>
      <p:pic>
        <p:nvPicPr>
          <p:cNvPr id="5" name="Image 0" descr="preencoded.png"/>
          <p:cNvPicPr>
            <a:picLocks noChangeAspect="1"/>
          </p:cNvPicPr>
          <p:nvPr/>
        </p:nvPicPr>
        <p:blipFill>
          <a:blip r:embed="rId3"/>
          <a:stretch>
            <a:fillRect/>
          </a:stretch>
        </p:blipFill>
        <p:spPr>
          <a:xfrm>
            <a:off x="270375" y="3566160"/>
            <a:ext cx="6778601" cy="3856553"/>
          </a:xfrm>
          <a:prstGeom prst="rect">
            <a:avLst/>
          </a:prstGeom>
        </p:spPr>
      </p:pic>
      <p:sp>
        <p:nvSpPr>
          <p:cNvPr id="6" name="Text 3"/>
          <p:cNvSpPr/>
          <p:nvPr/>
        </p:nvSpPr>
        <p:spPr>
          <a:xfrm>
            <a:off x="7589044" y="1752005"/>
            <a:ext cx="4105751" cy="303133"/>
          </a:xfrm>
          <a:prstGeom prst="rect">
            <a:avLst/>
          </a:prstGeom>
          <a:noFill/>
          <a:ln/>
        </p:spPr>
        <p:txBody>
          <a:bodyPr wrap="none" lIns="0" tIns="0" rIns="0" bIns="0" rtlCol="0" anchor="t"/>
          <a:lstStyle/>
          <a:p>
            <a:pPr marL="0" indent="0" algn="l">
              <a:lnSpc>
                <a:spcPts val="2350"/>
              </a:lnSpc>
              <a:buNone/>
            </a:pPr>
            <a:r>
              <a:rPr lang="en-US" sz="1900" dirty="0">
                <a:solidFill>
                  <a:srgbClr val="C6BFEE"/>
                </a:solidFill>
                <a:latin typeface="Prompt Medium" pitchFamily="34" charset="0"/>
                <a:ea typeface="Prompt Medium" pitchFamily="34" charset="-122"/>
                <a:cs typeface="Prompt Medium" pitchFamily="34" charset="-120"/>
              </a:rPr>
              <a:t>Step 2: Configure Watson.ai Studio</a:t>
            </a:r>
            <a:endParaRPr lang="en-US" sz="1900" dirty="0"/>
          </a:p>
        </p:txBody>
      </p:sp>
      <p:sp>
        <p:nvSpPr>
          <p:cNvPr id="7" name="Text 4"/>
          <p:cNvSpPr/>
          <p:nvPr/>
        </p:nvSpPr>
        <p:spPr>
          <a:xfrm>
            <a:off x="7589044" y="2273379"/>
            <a:ext cx="6175891" cy="1047274"/>
          </a:xfrm>
          <a:prstGeom prst="rect">
            <a:avLst/>
          </a:prstGeom>
          <a:noFill/>
          <a:ln/>
        </p:spPr>
        <p:txBody>
          <a:bodyPr wrap="squar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Upon selecting Watson.ai Studio, a creation window will prompt you to choose your location and plan. You can also rename your instance and must agree to the terms before creation.</a:t>
            </a:r>
            <a:endParaRPr lang="en-US" sz="1700" dirty="0"/>
          </a:p>
        </p:txBody>
      </p:sp>
      <p:pic>
        <p:nvPicPr>
          <p:cNvPr id="8" name="Image 1" descr="preencoded.png"/>
          <p:cNvPicPr>
            <a:picLocks noChangeAspect="1"/>
          </p:cNvPicPr>
          <p:nvPr/>
        </p:nvPicPr>
        <p:blipFill>
          <a:blip r:embed="rId4"/>
          <a:stretch>
            <a:fillRect/>
          </a:stretch>
        </p:blipFill>
        <p:spPr>
          <a:xfrm>
            <a:off x="7589044" y="3566160"/>
            <a:ext cx="6175891" cy="3856553"/>
          </a:xfrm>
          <a:prstGeom prst="rect">
            <a:avLst/>
          </a:prstGeom>
        </p:spPr>
      </p:pic>
      <p:sp>
        <p:nvSpPr>
          <p:cNvPr id="9" name="TextBox 8">
            <a:extLst>
              <a:ext uri="{FF2B5EF4-FFF2-40B4-BE49-F238E27FC236}">
                <a16:creationId xmlns:a16="http://schemas.microsoft.com/office/drawing/2014/main" id="{B13DC95E-7C7A-E70C-3973-10ACDB57C69A}"/>
              </a:ext>
            </a:extLst>
          </p:cNvPr>
          <p:cNvSpPr txBox="1"/>
          <p:nvPr/>
        </p:nvSpPr>
        <p:spPr>
          <a:xfrm>
            <a:off x="12168187" y="7753350"/>
            <a:ext cx="2333626" cy="369332"/>
          </a:xfrm>
          <a:prstGeom prst="rect">
            <a:avLst/>
          </a:prstGeom>
          <a:solidFill>
            <a:srgbClr val="A95B95"/>
          </a:solidFill>
        </p:spPr>
        <p:txBody>
          <a:bodyPr wrap="square" rtlCol="0">
            <a:spAutoFit/>
          </a:bodyPr>
          <a:lstStyle/>
          <a:p>
            <a:r>
              <a:rPr lang="en-US" dirty="0">
                <a:solidFill>
                  <a:schemeClr val="bg1"/>
                </a:solidFill>
              </a:rPr>
              <a:t>MADE BY: RIYA SIROHI</a:t>
            </a:r>
            <a:endParaRPr lang="en-IN"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72252" y="599599"/>
            <a:ext cx="8972312" cy="605671"/>
          </a:xfrm>
          <a:prstGeom prst="rect">
            <a:avLst/>
          </a:prstGeom>
          <a:noFill/>
          <a:ln/>
        </p:spPr>
        <p:txBody>
          <a:bodyPr wrap="none" lIns="0" tIns="0" rIns="0" bIns="0" rtlCol="0" anchor="t"/>
          <a:lstStyle/>
          <a:p>
            <a:pPr marL="0" indent="0" algn="l">
              <a:lnSpc>
                <a:spcPts val="4750"/>
              </a:lnSpc>
              <a:buNone/>
            </a:pPr>
            <a:r>
              <a:rPr lang="en-US" sz="3800" dirty="0">
                <a:solidFill>
                  <a:srgbClr val="C6BFEE"/>
                </a:solidFill>
                <a:latin typeface="Prompt Medium" pitchFamily="34" charset="0"/>
                <a:ea typeface="Prompt Medium" pitchFamily="34" charset="-122"/>
                <a:cs typeface="Prompt Medium" pitchFamily="34" charset="-120"/>
              </a:rPr>
              <a:t>Launching Your Project via Cloud Pak</a:t>
            </a:r>
            <a:endParaRPr lang="en-US" sz="3800" dirty="0"/>
          </a:p>
        </p:txBody>
      </p:sp>
      <p:sp>
        <p:nvSpPr>
          <p:cNvPr id="3" name="Text 1"/>
          <p:cNvSpPr/>
          <p:nvPr/>
        </p:nvSpPr>
        <p:spPr>
          <a:xfrm>
            <a:off x="872252" y="1750338"/>
            <a:ext cx="3533061" cy="302776"/>
          </a:xfrm>
          <a:prstGeom prst="rect">
            <a:avLst/>
          </a:prstGeom>
          <a:noFill/>
          <a:ln/>
        </p:spPr>
        <p:txBody>
          <a:bodyPr wrap="none" lIns="0" tIns="0" rIns="0" bIns="0" rtlCol="0" anchor="t"/>
          <a:lstStyle/>
          <a:p>
            <a:pPr marL="0" indent="0" algn="l">
              <a:lnSpc>
                <a:spcPts val="2350"/>
              </a:lnSpc>
              <a:buNone/>
            </a:pPr>
            <a:r>
              <a:rPr lang="en-US" sz="1900" dirty="0">
                <a:solidFill>
                  <a:srgbClr val="C6BFEE"/>
                </a:solidFill>
                <a:latin typeface="Prompt Medium" pitchFamily="34" charset="0"/>
                <a:ea typeface="Prompt Medium" pitchFamily="34" charset="-122"/>
                <a:cs typeface="Prompt Medium" pitchFamily="34" charset="-120"/>
              </a:rPr>
              <a:t>Step 3: Launch Watson Studio</a:t>
            </a:r>
            <a:endParaRPr lang="en-US" sz="1900" dirty="0"/>
          </a:p>
        </p:txBody>
      </p:sp>
      <p:sp>
        <p:nvSpPr>
          <p:cNvPr id="4" name="Text 2"/>
          <p:cNvSpPr/>
          <p:nvPr/>
        </p:nvSpPr>
        <p:spPr>
          <a:xfrm>
            <a:off x="872252" y="2271117"/>
            <a:ext cx="6176963" cy="1046917"/>
          </a:xfrm>
          <a:prstGeom prst="rect">
            <a:avLst/>
          </a:prstGeom>
          <a:noFill/>
          <a:ln/>
        </p:spPr>
        <p:txBody>
          <a:bodyPr wrap="squar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After creation, navigate to the "Manage" option. Here, you'll choose to launch Watson Studio via "Cloud Pak" to access the full suite of features for your AI projects.</a:t>
            </a:r>
            <a:endParaRPr lang="en-US" sz="1700" dirty="0"/>
          </a:p>
        </p:txBody>
      </p:sp>
      <p:pic>
        <p:nvPicPr>
          <p:cNvPr id="5" name="Image 0" descr="preencoded.png"/>
          <p:cNvPicPr>
            <a:picLocks noChangeAspect="1"/>
          </p:cNvPicPr>
          <p:nvPr/>
        </p:nvPicPr>
        <p:blipFill>
          <a:blip r:embed="rId3"/>
          <a:stretch>
            <a:fillRect/>
          </a:stretch>
        </p:blipFill>
        <p:spPr>
          <a:xfrm>
            <a:off x="872252" y="3563303"/>
            <a:ext cx="6176963" cy="3870365"/>
          </a:xfrm>
          <a:prstGeom prst="rect">
            <a:avLst/>
          </a:prstGeom>
        </p:spPr>
      </p:pic>
      <p:sp>
        <p:nvSpPr>
          <p:cNvPr id="6" name="Text 3"/>
          <p:cNvSpPr/>
          <p:nvPr/>
        </p:nvSpPr>
        <p:spPr>
          <a:xfrm>
            <a:off x="7588806" y="1750338"/>
            <a:ext cx="3690223" cy="302776"/>
          </a:xfrm>
          <a:prstGeom prst="rect">
            <a:avLst/>
          </a:prstGeom>
          <a:noFill/>
          <a:ln/>
        </p:spPr>
        <p:txBody>
          <a:bodyPr wrap="none" lIns="0" tIns="0" rIns="0" bIns="0" rtlCol="0" anchor="t"/>
          <a:lstStyle/>
          <a:p>
            <a:pPr marL="0" indent="0" algn="l">
              <a:lnSpc>
                <a:spcPts val="2350"/>
              </a:lnSpc>
              <a:buNone/>
            </a:pPr>
            <a:r>
              <a:rPr lang="en-US" sz="1900" dirty="0">
                <a:solidFill>
                  <a:srgbClr val="C6BFEE"/>
                </a:solidFill>
                <a:latin typeface="Prompt Medium" pitchFamily="34" charset="0"/>
                <a:ea typeface="Prompt Medium" pitchFamily="34" charset="-122"/>
                <a:cs typeface="Prompt Medium" pitchFamily="34" charset="-120"/>
              </a:rPr>
              <a:t>Step 4: Resource Configuration</a:t>
            </a:r>
            <a:endParaRPr lang="en-US" sz="1900" dirty="0"/>
          </a:p>
        </p:txBody>
      </p:sp>
      <p:sp>
        <p:nvSpPr>
          <p:cNvPr id="7" name="Text 4"/>
          <p:cNvSpPr/>
          <p:nvPr/>
        </p:nvSpPr>
        <p:spPr>
          <a:xfrm>
            <a:off x="7588806" y="2271117"/>
            <a:ext cx="6176963" cy="1046917"/>
          </a:xfrm>
          <a:prstGeom prst="rect">
            <a:avLst/>
          </a:prstGeom>
          <a:noFill/>
          <a:ln/>
        </p:spPr>
        <p:txBody>
          <a:bodyPr wrap="squar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A pop-up will appear; simply click "Next" to proceed. This step initiates the resource configuration process essential for your project's runtime environment.</a:t>
            </a:r>
            <a:endParaRPr lang="en-US" sz="1700" dirty="0"/>
          </a:p>
        </p:txBody>
      </p:sp>
      <p:pic>
        <p:nvPicPr>
          <p:cNvPr id="8" name="Image 1" descr="preencoded.png"/>
          <p:cNvPicPr>
            <a:picLocks noChangeAspect="1"/>
          </p:cNvPicPr>
          <p:nvPr/>
        </p:nvPicPr>
        <p:blipFill>
          <a:blip r:embed="rId4"/>
          <a:stretch>
            <a:fillRect/>
          </a:stretch>
        </p:blipFill>
        <p:spPr>
          <a:xfrm>
            <a:off x="7588806" y="3563303"/>
            <a:ext cx="6176963" cy="3863816"/>
          </a:xfrm>
          <a:prstGeom prst="rect">
            <a:avLst/>
          </a:prstGeom>
        </p:spPr>
      </p:pic>
      <p:sp>
        <p:nvSpPr>
          <p:cNvPr id="9" name="TextBox 8">
            <a:extLst>
              <a:ext uri="{FF2B5EF4-FFF2-40B4-BE49-F238E27FC236}">
                <a16:creationId xmlns:a16="http://schemas.microsoft.com/office/drawing/2014/main" id="{9B89A18F-CF96-0BD0-6396-3AA71C4D5E80}"/>
              </a:ext>
            </a:extLst>
          </p:cNvPr>
          <p:cNvSpPr txBox="1"/>
          <p:nvPr/>
        </p:nvSpPr>
        <p:spPr>
          <a:xfrm>
            <a:off x="12168187" y="7753350"/>
            <a:ext cx="2333626" cy="369332"/>
          </a:xfrm>
          <a:prstGeom prst="rect">
            <a:avLst/>
          </a:prstGeom>
          <a:solidFill>
            <a:srgbClr val="A95B95"/>
          </a:solidFill>
        </p:spPr>
        <p:txBody>
          <a:bodyPr wrap="square" rtlCol="0">
            <a:spAutoFit/>
          </a:bodyPr>
          <a:lstStyle/>
          <a:p>
            <a:r>
              <a:rPr lang="en-US" dirty="0">
                <a:solidFill>
                  <a:schemeClr val="bg1"/>
                </a:solidFill>
              </a:rPr>
              <a:t>MADE BY: RIYA SIROHI</a:t>
            </a:r>
            <a:endParaRPr lang="en-IN"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70585" y="598527"/>
            <a:ext cx="9989463" cy="604599"/>
          </a:xfrm>
          <a:prstGeom prst="rect">
            <a:avLst/>
          </a:prstGeom>
          <a:noFill/>
          <a:ln/>
        </p:spPr>
        <p:txBody>
          <a:bodyPr wrap="none" lIns="0" tIns="0" rIns="0" bIns="0" rtlCol="0" anchor="t"/>
          <a:lstStyle/>
          <a:p>
            <a:pPr marL="0" indent="0" algn="l">
              <a:lnSpc>
                <a:spcPts val="4750"/>
              </a:lnSpc>
              <a:buNone/>
            </a:pPr>
            <a:r>
              <a:rPr lang="en-US" sz="3800" dirty="0">
                <a:solidFill>
                  <a:srgbClr val="C6BFEE"/>
                </a:solidFill>
                <a:latin typeface="Prompt Medium" pitchFamily="34" charset="0"/>
                <a:ea typeface="Prompt Medium" pitchFamily="34" charset="-122"/>
                <a:cs typeface="Prompt Medium" pitchFamily="34" charset="-120"/>
              </a:rPr>
              <a:t>Creating and Managing Project Resources</a:t>
            </a:r>
            <a:endParaRPr lang="en-US" sz="3800" dirty="0"/>
          </a:p>
        </p:txBody>
      </p:sp>
      <p:sp>
        <p:nvSpPr>
          <p:cNvPr id="3" name="Text 1"/>
          <p:cNvSpPr/>
          <p:nvPr/>
        </p:nvSpPr>
        <p:spPr>
          <a:xfrm>
            <a:off x="870585" y="1747242"/>
            <a:ext cx="5230058" cy="302181"/>
          </a:xfrm>
          <a:prstGeom prst="rect">
            <a:avLst/>
          </a:prstGeom>
          <a:noFill/>
          <a:ln/>
        </p:spPr>
        <p:txBody>
          <a:bodyPr wrap="none" lIns="0" tIns="0" rIns="0" bIns="0" rtlCol="0" anchor="t"/>
          <a:lstStyle/>
          <a:p>
            <a:pPr marL="0" indent="0" algn="l">
              <a:lnSpc>
                <a:spcPts val="2350"/>
              </a:lnSpc>
              <a:buNone/>
            </a:pPr>
            <a:r>
              <a:rPr lang="en-US" sz="1900" dirty="0">
                <a:solidFill>
                  <a:srgbClr val="C6BFEE"/>
                </a:solidFill>
                <a:latin typeface="Prompt Medium" pitchFamily="34" charset="0"/>
                <a:ea typeface="Prompt Medium" pitchFamily="34" charset="-122"/>
                <a:cs typeface="Prompt Medium" pitchFamily="34" charset="-120"/>
              </a:rPr>
              <a:t>Step 5: Create Watsonx.ai Runtime Resource</a:t>
            </a:r>
            <a:endParaRPr lang="en-US" sz="1900" dirty="0"/>
          </a:p>
        </p:txBody>
      </p:sp>
      <p:sp>
        <p:nvSpPr>
          <p:cNvPr id="4" name="Text 2"/>
          <p:cNvSpPr/>
          <p:nvPr/>
        </p:nvSpPr>
        <p:spPr>
          <a:xfrm>
            <a:off x="870585" y="2267069"/>
            <a:ext cx="6179106" cy="1044416"/>
          </a:xfrm>
          <a:prstGeom prst="rect">
            <a:avLst/>
          </a:prstGeom>
          <a:noFill/>
          <a:ln/>
        </p:spPr>
        <p:txBody>
          <a:bodyPr wrap="squar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Select your region and plan, then rename and create your Watsonx.ai runtime resource. This resource is crucial for running your AI projects efficiently.</a:t>
            </a:r>
            <a:endParaRPr lang="en-US" sz="1700" dirty="0"/>
          </a:p>
        </p:txBody>
      </p:sp>
      <p:pic>
        <p:nvPicPr>
          <p:cNvPr id="5" name="Image 0" descr="preencoded.png"/>
          <p:cNvPicPr>
            <a:picLocks noChangeAspect="1"/>
          </p:cNvPicPr>
          <p:nvPr/>
        </p:nvPicPr>
        <p:blipFill>
          <a:blip r:embed="rId3"/>
          <a:stretch>
            <a:fillRect/>
          </a:stretch>
        </p:blipFill>
        <p:spPr>
          <a:xfrm>
            <a:off x="870585" y="3556278"/>
            <a:ext cx="6179106" cy="3858578"/>
          </a:xfrm>
          <a:prstGeom prst="rect">
            <a:avLst/>
          </a:prstGeom>
        </p:spPr>
      </p:pic>
      <p:sp>
        <p:nvSpPr>
          <p:cNvPr id="6" name="Text 3"/>
          <p:cNvSpPr/>
          <p:nvPr/>
        </p:nvSpPr>
        <p:spPr>
          <a:xfrm>
            <a:off x="7588329" y="1747242"/>
            <a:ext cx="3365183" cy="302181"/>
          </a:xfrm>
          <a:prstGeom prst="rect">
            <a:avLst/>
          </a:prstGeom>
          <a:noFill/>
          <a:ln/>
        </p:spPr>
        <p:txBody>
          <a:bodyPr wrap="none" lIns="0" tIns="0" rIns="0" bIns="0" rtlCol="0" anchor="t"/>
          <a:lstStyle/>
          <a:p>
            <a:pPr marL="0" indent="0" algn="l">
              <a:lnSpc>
                <a:spcPts val="2350"/>
              </a:lnSpc>
              <a:buNone/>
            </a:pPr>
            <a:r>
              <a:rPr lang="en-US" sz="1900" dirty="0">
                <a:solidFill>
                  <a:srgbClr val="C6BFEE"/>
                </a:solidFill>
                <a:latin typeface="Prompt Medium" pitchFamily="34" charset="0"/>
                <a:ea typeface="Prompt Medium" pitchFamily="34" charset="-122"/>
                <a:cs typeface="Prompt Medium" pitchFamily="34" charset="-120"/>
              </a:rPr>
              <a:t>Step 6: Configure Resources</a:t>
            </a:r>
            <a:endParaRPr lang="en-US" sz="1900" dirty="0"/>
          </a:p>
        </p:txBody>
      </p:sp>
      <p:sp>
        <p:nvSpPr>
          <p:cNvPr id="7" name="Text 4"/>
          <p:cNvSpPr/>
          <p:nvPr/>
        </p:nvSpPr>
        <p:spPr>
          <a:xfrm>
            <a:off x="7588329" y="2267069"/>
            <a:ext cx="6179106" cy="1044416"/>
          </a:xfrm>
          <a:prstGeom prst="rect">
            <a:avLst/>
          </a:prstGeom>
          <a:noFill/>
          <a:ln/>
        </p:spPr>
        <p:txBody>
          <a:bodyPr wrap="squar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Configure the resources as specified in the previous step and finalize their creation. This ensures your project has the necessary computational power and environment.</a:t>
            </a:r>
            <a:endParaRPr lang="en-US" sz="1700" dirty="0"/>
          </a:p>
        </p:txBody>
      </p:sp>
      <p:pic>
        <p:nvPicPr>
          <p:cNvPr id="8" name="Image 1" descr="preencoded.png"/>
          <p:cNvPicPr>
            <a:picLocks noChangeAspect="1"/>
          </p:cNvPicPr>
          <p:nvPr/>
        </p:nvPicPr>
        <p:blipFill>
          <a:blip r:embed="rId4"/>
          <a:stretch>
            <a:fillRect/>
          </a:stretch>
        </p:blipFill>
        <p:spPr>
          <a:xfrm>
            <a:off x="7588329" y="3556278"/>
            <a:ext cx="6179106" cy="3884890"/>
          </a:xfrm>
          <a:prstGeom prst="rect">
            <a:avLst/>
          </a:prstGeom>
        </p:spPr>
      </p:pic>
      <p:sp>
        <p:nvSpPr>
          <p:cNvPr id="9" name="TextBox 8">
            <a:extLst>
              <a:ext uri="{FF2B5EF4-FFF2-40B4-BE49-F238E27FC236}">
                <a16:creationId xmlns:a16="http://schemas.microsoft.com/office/drawing/2014/main" id="{DD38C055-C71B-7750-BF27-8C2E0CCFEF27}"/>
              </a:ext>
            </a:extLst>
          </p:cNvPr>
          <p:cNvSpPr txBox="1"/>
          <p:nvPr/>
        </p:nvSpPr>
        <p:spPr>
          <a:xfrm>
            <a:off x="12168187" y="7753350"/>
            <a:ext cx="2333626" cy="369332"/>
          </a:xfrm>
          <a:prstGeom prst="rect">
            <a:avLst/>
          </a:prstGeom>
          <a:solidFill>
            <a:srgbClr val="A95B95"/>
          </a:solidFill>
        </p:spPr>
        <p:txBody>
          <a:bodyPr wrap="square" rtlCol="0">
            <a:spAutoFit/>
          </a:bodyPr>
          <a:lstStyle/>
          <a:p>
            <a:r>
              <a:rPr lang="en-US" dirty="0">
                <a:solidFill>
                  <a:schemeClr val="bg1"/>
                </a:solidFill>
              </a:rPr>
              <a:t>MADE BY: RIYA SIROHI</a:t>
            </a:r>
            <a:endParaRPr lang="en-IN"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73085" y="600194"/>
            <a:ext cx="7014210" cy="606266"/>
          </a:xfrm>
          <a:prstGeom prst="rect">
            <a:avLst/>
          </a:prstGeom>
          <a:noFill/>
          <a:ln/>
        </p:spPr>
        <p:txBody>
          <a:bodyPr wrap="none" lIns="0" tIns="0" rIns="0" bIns="0" rtlCol="0" anchor="t"/>
          <a:lstStyle/>
          <a:p>
            <a:pPr marL="0" indent="0" algn="l">
              <a:lnSpc>
                <a:spcPts val="4750"/>
              </a:lnSpc>
              <a:buNone/>
            </a:pPr>
            <a:r>
              <a:rPr lang="en-US" sz="3800" dirty="0">
                <a:solidFill>
                  <a:srgbClr val="C6BFEE"/>
                </a:solidFill>
                <a:latin typeface="Prompt Medium" pitchFamily="34" charset="0"/>
                <a:ea typeface="Prompt Medium" pitchFamily="34" charset="-122"/>
                <a:cs typeface="Prompt Medium" pitchFamily="34" charset="-120"/>
              </a:rPr>
              <a:t>Initiating Your New AI Project</a:t>
            </a:r>
            <a:endParaRPr lang="en-US" sz="3800" dirty="0"/>
          </a:p>
        </p:txBody>
      </p:sp>
      <p:sp>
        <p:nvSpPr>
          <p:cNvPr id="3" name="Text 1"/>
          <p:cNvSpPr/>
          <p:nvPr/>
        </p:nvSpPr>
        <p:spPr>
          <a:xfrm>
            <a:off x="873085" y="1752005"/>
            <a:ext cx="3186113" cy="303133"/>
          </a:xfrm>
          <a:prstGeom prst="rect">
            <a:avLst/>
          </a:prstGeom>
          <a:noFill/>
          <a:ln/>
        </p:spPr>
        <p:txBody>
          <a:bodyPr wrap="none" lIns="0" tIns="0" rIns="0" bIns="0" rtlCol="0" anchor="t"/>
          <a:lstStyle/>
          <a:p>
            <a:pPr marL="0" indent="0" algn="l">
              <a:lnSpc>
                <a:spcPts val="2350"/>
              </a:lnSpc>
              <a:buNone/>
            </a:pPr>
            <a:r>
              <a:rPr lang="en-US" sz="1900" dirty="0">
                <a:solidFill>
                  <a:srgbClr val="C6BFEE"/>
                </a:solidFill>
                <a:latin typeface="Prompt Medium" pitchFamily="34" charset="0"/>
                <a:ea typeface="Prompt Medium" pitchFamily="34" charset="-122"/>
                <a:cs typeface="Prompt Medium" pitchFamily="34" charset="-120"/>
              </a:rPr>
              <a:t>Step 7: Start a New Project</a:t>
            </a:r>
            <a:endParaRPr lang="en-US" sz="1900" dirty="0"/>
          </a:p>
        </p:txBody>
      </p:sp>
      <p:sp>
        <p:nvSpPr>
          <p:cNvPr id="4" name="Text 2"/>
          <p:cNvSpPr/>
          <p:nvPr/>
        </p:nvSpPr>
        <p:spPr>
          <a:xfrm>
            <a:off x="873085" y="2273379"/>
            <a:ext cx="6175891" cy="1047274"/>
          </a:xfrm>
          <a:prstGeom prst="rect">
            <a:avLst/>
          </a:prstGeom>
          <a:noFill/>
          <a:ln/>
        </p:spPr>
        <p:txBody>
          <a:bodyPr wrap="squar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A pop-up window will prompt you to select "New Project." Click "Next" to begin the process of setting up your dedicated workspace for AI model building.</a:t>
            </a:r>
            <a:endParaRPr lang="en-US" sz="1700" dirty="0"/>
          </a:p>
        </p:txBody>
      </p:sp>
      <p:pic>
        <p:nvPicPr>
          <p:cNvPr id="5" name="Image 0" descr="preencoded.png"/>
          <p:cNvPicPr>
            <a:picLocks noChangeAspect="1"/>
          </p:cNvPicPr>
          <p:nvPr/>
        </p:nvPicPr>
        <p:blipFill>
          <a:blip r:embed="rId3"/>
          <a:stretch>
            <a:fillRect/>
          </a:stretch>
        </p:blipFill>
        <p:spPr>
          <a:xfrm>
            <a:off x="873085" y="3566160"/>
            <a:ext cx="6175891" cy="3856553"/>
          </a:xfrm>
          <a:prstGeom prst="rect">
            <a:avLst/>
          </a:prstGeom>
        </p:spPr>
      </p:pic>
      <p:sp>
        <p:nvSpPr>
          <p:cNvPr id="6" name="Text 3"/>
          <p:cNvSpPr/>
          <p:nvPr/>
        </p:nvSpPr>
        <p:spPr>
          <a:xfrm>
            <a:off x="7589044" y="1752005"/>
            <a:ext cx="3120628" cy="303133"/>
          </a:xfrm>
          <a:prstGeom prst="rect">
            <a:avLst/>
          </a:prstGeom>
          <a:noFill/>
          <a:ln/>
        </p:spPr>
        <p:txBody>
          <a:bodyPr wrap="none" lIns="0" tIns="0" rIns="0" bIns="0" rtlCol="0" anchor="t"/>
          <a:lstStyle/>
          <a:p>
            <a:pPr marL="0" indent="0" algn="l">
              <a:lnSpc>
                <a:spcPts val="2350"/>
              </a:lnSpc>
              <a:buNone/>
            </a:pPr>
            <a:r>
              <a:rPr lang="en-US" sz="1900" dirty="0">
                <a:solidFill>
                  <a:srgbClr val="C6BFEE"/>
                </a:solidFill>
                <a:latin typeface="Prompt Medium" pitchFamily="34" charset="0"/>
                <a:ea typeface="Prompt Medium" pitchFamily="34" charset="-122"/>
                <a:cs typeface="Prompt Medium" pitchFamily="34" charset="-120"/>
              </a:rPr>
              <a:t>Step 8: Name Your Project</a:t>
            </a:r>
            <a:endParaRPr lang="en-US" sz="1900" dirty="0"/>
          </a:p>
        </p:txBody>
      </p:sp>
      <p:sp>
        <p:nvSpPr>
          <p:cNvPr id="7" name="Text 4"/>
          <p:cNvSpPr/>
          <p:nvPr/>
        </p:nvSpPr>
        <p:spPr>
          <a:xfrm>
            <a:off x="7589044" y="2273379"/>
            <a:ext cx="6175891" cy="1047274"/>
          </a:xfrm>
          <a:prstGeom prst="rect">
            <a:avLst/>
          </a:prstGeom>
          <a:noFill/>
          <a:ln/>
        </p:spPr>
        <p:txBody>
          <a:bodyPr wrap="squar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In the "Create a Project" window, provide a name for your project. You can optionally add a description and then click "Create" to finalize your project setup.</a:t>
            </a:r>
            <a:endParaRPr lang="en-US" sz="1700" dirty="0"/>
          </a:p>
        </p:txBody>
      </p:sp>
      <p:pic>
        <p:nvPicPr>
          <p:cNvPr id="8" name="Image 1" descr="preencoded.png"/>
          <p:cNvPicPr>
            <a:picLocks noChangeAspect="1"/>
          </p:cNvPicPr>
          <p:nvPr/>
        </p:nvPicPr>
        <p:blipFill>
          <a:blip r:embed="rId4"/>
          <a:stretch>
            <a:fillRect/>
          </a:stretch>
        </p:blipFill>
        <p:spPr>
          <a:xfrm>
            <a:off x="7589044" y="3566160"/>
            <a:ext cx="6175891" cy="3856553"/>
          </a:xfrm>
          <a:prstGeom prst="rect">
            <a:avLst/>
          </a:prstGeom>
        </p:spPr>
      </p:pic>
      <p:sp>
        <p:nvSpPr>
          <p:cNvPr id="9" name="TextBox 8">
            <a:extLst>
              <a:ext uri="{FF2B5EF4-FFF2-40B4-BE49-F238E27FC236}">
                <a16:creationId xmlns:a16="http://schemas.microsoft.com/office/drawing/2014/main" id="{06A9A0E1-5D4A-3570-AF26-359DED806CF6}"/>
              </a:ext>
            </a:extLst>
          </p:cNvPr>
          <p:cNvSpPr txBox="1"/>
          <p:nvPr/>
        </p:nvSpPr>
        <p:spPr>
          <a:xfrm>
            <a:off x="12168187" y="7753350"/>
            <a:ext cx="2333626" cy="369332"/>
          </a:xfrm>
          <a:prstGeom prst="rect">
            <a:avLst/>
          </a:prstGeom>
          <a:solidFill>
            <a:srgbClr val="A95B95"/>
          </a:solidFill>
        </p:spPr>
        <p:txBody>
          <a:bodyPr wrap="square" rtlCol="0">
            <a:spAutoFit/>
          </a:bodyPr>
          <a:lstStyle/>
          <a:p>
            <a:r>
              <a:rPr lang="en-US" dirty="0">
                <a:solidFill>
                  <a:schemeClr val="bg1"/>
                </a:solidFill>
              </a:rPr>
              <a:t>MADE BY: RIYA SIROHI</a:t>
            </a:r>
            <a:endParaRPr lang="en-IN"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81063" y="1036439"/>
            <a:ext cx="10842188" cy="611981"/>
          </a:xfrm>
          <a:prstGeom prst="rect">
            <a:avLst/>
          </a:prstGeom>
          <a:noFill/>
          <a:ln/>
        </p:spPr>
        <p:txBody>
          <a:bodyPr wrap="none" lIns="0" tIns="0" rIns="0" bIns="0" rtlCol="0" anchor="t"/>
          <a:lstStyle/>
          <a:p>
            <a:pPr marL="0" indent="0" algn="l">
              <a:lnSpc>
                <a:spcPts val="4800"/>
              </a:lnSpc>
              <a:buNone/>
            </a:pPr>
            <a:r>
              <a:rPr lang="en-US" sz="3850" dirty="0">
                <a:solidFill>
                  <a:srgbClr val="C6BFEE"/>
                </a:solidFill>
                <a:latin typeface="Prompt Medium" pitchFamily="34" charset="0"/>
                <a:ea typeface="Prompt Medium" pitchFamily="34" charset="-122"/>
                <a:cs typeface="Prompt Medium" pitchFamily="34" charset="-120"/>
              </a:rPr>
              <a:t>Project Dashboard: Your AI Command Center</a:t>
            </a:r>
            <a:endParaRPr lang="en-US" sz="3850" dirty="0"/>
          </a:p>
        </p:txBody>
      </p:sp>
      <p:sp>
        <p:nvSpPr>
          <p:cNvPr id="3" name="Text 1"/>
          <p:cNvSpPr/>
          <p:nvPr/>
        </p:nvSpPr>
        <p:spPr>
          <a:xfrm>
            <a:off x="881063" y="2088952"/>
            <a:ext cx="12868275" cy="352425"/>
          </a:xfrm>
          <a:prstGeom prst="rect">
            <a:avLst/>
          </a:prstGeom>
          <a:noFill/>
          <a:ln/>
        </p:spPr>
        <p:txBody>
          <a:bodyPr wrap="non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The project dashboard is your central hub for all AI development activities. It offers various options to manage your project, data, and models.</a:t>
            </a:r>
            <a:endParaRPr lang="en-US" sz="1700" dirty="0"/>
          </a:p>
        </p:txBody>
      </p:sp>
      <p:sp>
        <p:nvSpPr>
          <p:cNvPr id="4" name="Text 2"/>
          <p:cNvSpPr/>
          <p:nvPr/>
        </p:nvSpPr>
        <p:spPr>
          <a:xfrm>
            <a:off x="2355890" y="3160871"/>
            <a:ext cx="2707362" cy="305991"/>
          </a:xfrm>
          <a:prstGeom prst="rect">
            <a:avLst/>
          </a:prstGeom>
          <a:noFill/>
          <a:ln/>
        </p:spPr>
        <p:txBody>
          <a:bodyPr wrap="none" lIns="0" tIns="0" rIns="0" bIns="0" rtlCol="0" anchor="t"/>
          <a:lstStyle/>
          <a:p>
            <a:pPr marL="0" indent="0" algn="r">
              <a:lnSpc>
                <a:spcPts val="2400"/>
              </a:lnSpc>
              <a:buNone/>
            </a:pPr>
            <a:r>
              <a:rPr lang="en-US" sz="1900" dirty="0">
                <a:solidFill>
                  <a:srgbClr val="DAD8E9"/>
                </a:solidFill>
                <a:latin typeface="Prompt Medium" pitchFamily="34" charset="0"/>
                <a:ea typeface="Prompt Medium" pitchFamily="34" charset="-122"/>
                <a:cs typeface="Prompt Medium" pitchFamily="34" charset="-120"/>
              </a:rPr>
              <a:t>Collaborate with Users</a:t>
            </a:r>
            <a:endParaRPr lang="en-US" sz="1900" dirty="0"/>
          </a:p>
        </p:txBody>
      </p:sp>
      <p:sp>
        <p:nvSpPr>
          <p:cNvPr id="5" name="Text 3"/>
          <p:cNvSpPr/>
          <p:nvPr/>
        </p:nvSpPr>
        <p:spPr>
          <a:xfrm>
            <a:off x="881063" y="3599021"/>
            <a:ext cx="4182189" cy="704850"/>
          </a:xfrm>
          <a:prstGeom prst="rect">
            <a:avLst/>
          </a:prstGeom>
          <a:noFill/>
          <a:ln/>
        </p:spPr>
        <p:txBody>
          <a:bodyPr wrap="square" lIns="0" tIns="0" rIns="0" bIns="0" rtlCol="0" anchor="t"/>
          <a:lstStyle/>
          <a:p>
            <a:pPr marL="0" indent="0" algn="r">
              <a:lnSpc>
                <a:spcPts val="2750"/>
              </a:lnSpc>
              <a:buNone/>
            </a:pPr>
            <a:r>
              <a:rPr lang="en-US" sz="1700" dirty="0">
                <a:solidFill>
                  <a:srgbClr val="DAD8E9"/>
                </a:solidFill>
                <a:latin typeface="Mukta Light" pitchFamily="34" charset="0"/>
                <a:ea typeface="Mukta Light" pitchFamily="34" charset="-122"/>
                <a:cs typeface="Mukta Light" pitchFamily="34" charset="-120"/>
              </a:rPr>
              <a:t>Add friends or colleagues as collaborators to work together on the project.</a:t>
            </a:r>
            <a:endParaRPr lang="en-US" sz="1700" dirty="0"/>
          </a:p>
        </p:txBody>
      </p:sp>
      <p:pic>
        <p:nvPicPr>
          <p:cNvPr id="6" name="Image 0" descr="preencoded.png"/>
          <p:cNvPicPr>
            <a:picLocks noChangeAspect="1"/>
          </p:cNvPicPr>
          <p:nvPr/>
        </p:nvPicPr>
        <p:blipFill>
          <a:blip r:embed="rId3"/>
          <a:stretch>
            <a:fillRect/>
          </a:stretch>
        </p:blipFill>
        <p:spPr>
          <a:xfrm>
            <a:off x="5063252" y="2689146"/>
            <a:ext cx="4503896" cy="4503896"/>
          </a:xfrm>
          <a:prstGeom prst="rect">
            <a:avLst/>
          </a:prstGeom>
        </p:spPr>
      </p:pic>
      <p:sp>
        <p:nvSpPr>
          <p:cNvPr id="7" name="Text 4"/>
          <p:cNvSpPr/>
          <p:nvPr/>
        </p:nvSpPr>
        <p:spPr>
          <a:xfrm>
            <a:off x="6222028" y="4065687"/>
            <a:ext cx="309682" cy="387191"/>
          </a:xfrm>
          <a:prstGeom prst="rect">
            <a:avLst/>
          </a:prstGeom>
          <a:noFill/>
          <a:ln/>
        </p:spPr>
        <p:txBody>
          <a:bodyPr wrap="none" lIns="0" tIns="0" rIns="0" bIns="0" rtlCol="0" anchor="t"/>
          <a:lstStyle/>
          <a:p>
            <a:pPr marL="0" indent="0" algn="l">
              <a:lnSpc>
                <a:spcPts val="3900"/>
              </a:lnSpc>
              <a:buNone/>
            </a:pPr>
            <a:r>
              <a:rPr lang="en-US" sz="2400" dirty="0">
                <a:solidFill>
                  <a:srgbClr val="DAD8E9"/>
                </a:solidFill>
                <a:latin typeface="Prompt Medium" pitchFamily="34" charset="0"/>
                <a:ea typeface="Prompt Medium" pitchFamily="34" charset="-122"/>
                <a:cs typeface="Prompt Medium" pitchFamily="34" charset="-120"/>
              </a:rPr>
              <a:t>1</a:t>
            </a:r>
            <a:endParaRPr lang="en-US" sz="2400" dirty="0"/>
          </a:p>
        </p:txBody>
      </p:sp>
      <p:sp>
        <p:nvSpPr>
          <p:cNvPr id="8" name="Text 5"/>
          <p:cNvSpPr/>
          <p:nvPr/>
        </p:nvSpPr>
        <p:spPr>
          <a:xfrm>
            <a:off x="9567148" y="2758083"/>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Add Data</a:t>
            </a:r>
            <a:endParaRPr lang="en-US" sz="1900" dirty="0"/>
          </a:p>
        </p:txBody>
      </p:sp>
      <p:sp>
        <p:nvSpPr>
          <p:cNvPr id="9" name="Text 6"/>
          <p:cNvSpPr/>
          <p:nvPr/>
        </p:nvSpPr>
        <p:spPr>
          <a:xfrm>
            <a:off x="9567148" y="3196233"/>
            <a:ext cx="4182189" cy="70485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Import and attach datasets you wish to build your models on.</a:t>
            </a:r>
            <a:endParaRPr lang="en-US" sz="1700" dirty="0"/>
          </a:p>
        </p:txBody>
      </p:sp>
      <p:pic>
        <p:nvPicPr>
          <p:cNvPr id="10" name="Image 1" descr="preencoded.png"/>
          <p:cNvPicPr>
            <a:picLocks noChangeAspect="1"/>
          </p:cNvPicPr>
          <p:nvPr/>
        </p:nvPicPr>
        <p:blipFill>
          <a:blip r:embed="rId4"/>
          <a:stretch>
            <a:fillRect/>
          </a:stretch>
        </p:blipFill>
        <p:spPr>
          <a:xfrm>
            <a:off x="5063252" y="2689146"/>
            <a:ext cx="4503896" cy="4503896"/>
          </a:xfrm>
          <a:prstGeom prst="rect">
            <a:avLst/>
          </a:prstGeom>
        </p:spPr>
      </p:pic>
      <p:sp>
        <p:nvSpPr>
          <p:cNvPr id="11" name="Text 7"/>
          <p:cNvSpPr/>
          <p:nvPr/>
        </p:nvSpPr>
        <p:spPr>
          <a:xfrm>
            <a:off x="7518737" y="3644444"/>
            <a:ext cx="309682" cy="387191"/>
          </a:xfrm>
          <a:prstGeom prst="rect">
            <a:avLst/>
          </a:prstGeom>
          <a:noFill/>
          <a:ln/>
        </p:spPr>
        <p:txBody>
          <a:bodyPr wrap="none" lIns="0" tIns="0" rIns="0" bIns="0" rtlCol="0" anchor="t"/>
          <a:lstStyle/>
          <a:p>
            <a:pPr marL="0" indent="0" algn="l">
              <a:lnSpc>
                <a:spcPts val="3900"/>
              </a:lnSpc>
              <a:buNone/>
            </a:pPr>
            <a:r>
              <a:rPr lang="en-US" sz="2400" dirty="0">
                <a:solidFill>
                  <a:srgbClr val="DAD8E9"/>
                </a:solidFill>
                <a:latin typeface="Prompt Medium" pitchFamily="34" charset="0"/>
                <a:ea typeface="Prompt Medium" pitchFamily="34" charset="-122"/>
                <a:cs typeface="Prompt Medium" pitchFamily="34" charset="-120"/>
              </a:rPr>
              <a:t>2</a:t>
            </a:r>
            <a:endParaRPr lang="en-US" sz="2400" dirty="0"/>
          </a:p>
        </p:txBody>
      </p:sp>
      <p:sp>
        <p:nvSpPr>
          <p:cNvPr id="12" name="Text 8"/>
          <p:cNvSpPr/>
          <p:nvPr/>
        </p:nvSpPr>
        <p:spPr>
          <a:xfrm>
            <a:off x="10007679" y="4369475"/>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Notebooks</a:t>
            </a:r>
            <a:endParaRPr lang="en-US" sz="1900" dirty="0"/>
          </a:p>
        </p:txBody>
      </p:sp>
      <p:sp>
        <p:nvSpPr>
          <p:cNvPr id="13" name="Text 9"/>
          <p:cNvSpPr/>
          <p:nvPr/>
        </p:nvSpPr>
        <p:spPr>
          <a:xfrm>
            <a:off x="10007679" y="4807625"/>
            <a:ext cx="3741658" cy="70485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Access Python or R notebooks for coding and data manipulation.</a:t>
            </a:r>
            <a:endParaRPr lang="en-US" sz="1700" dirty="0"/>
          </a:p>
        </p:txBody>
      </p:sp>
      <p:pic>
        <p:nvPicPr>
          <p:cNvPr id="14" name="Image 2" descr="preencoded.png"/>
          <p:cNvPicPr>
            <a:picLocks noChangeAspect="1"/>
          </p:cNvPicPr>
          <p:nvPr/>
        </p:nvPicPr>
        <p:blipFill>
          <a:blip r:embed="rId5"/>
          <a:stretch>
            <a:fillRect/>
          </a:stretch>
        </p:blipFill>
        <p:spPr>
          <a:xfrm>
            <a:off x="5063252" y="2689146"/>
            <a:ext cx="4503896" cy="4503896"/>
          </a:xfrm>
          <a:prstGeom prst="rect">
            <a:avLst/>
          </a:prstGeom>
        </p:spPr>
      </p:pic>
      <p:sp>
        <p:nvSpPr>
          <p:cNvPr id="15" name="Text 10"/>
          <p:cNvSpPr/>
          <p:nvPr/>
        </p:nvSpPr>
        <p:spPr>
          <a:xfrm>
            <a:off x="8320028" y="4747439"/>
            <a:ext cx="309682" cy="387191"/>
          </a:xfrm>
          <a:prstGeom prst="rect">
            <a:avLst/>
          </a:prstGeom>
          <a:noFill/>
          <a:ln/>
        </p:spPr>
        <p:txBody>
          <a:bodyPr wrap="none" lIns="0" tIns="0" rIns="0" bIns="0" rtlCol="0" anchor="t"/>
          <a:lstStyle/>
          <a:p>
            <a:pPr marL="0" indent="0" algn="l">
              <a:lnSpc>
                <a:spcPts val="3900"/>
              </a:lnSpc>
              <a:buNone/>
            </a:pPr>
            <a:r>
              <a:rPr lang="en-US" sz="2400" dirty="0">
                <a:solidFill>
                  <a:srgbClr val="DAD8E9"/>
                </a:solidFill>
                <a:latin typeface="Prompt Medium" pitchFamily="34" charset="0"/>
                <a:ea typeface="Prompt Medium" pitchFamily="34" charset="-122"/>
                <a:cs typeface="Prompt Medium" pitchFamily="34" charset="-120"/>
              </a:rPr>
              <a:t>3</a:t>
            </a:r>
            <a:endParaRPr lang="en-US" sz="2400" dirty="0"/>
          </a:p>
        </p:txBody>
      </p:sp>
      <p:sp>
        <p:nvSpPr>
          <p:cNvPr id="16" name="Text 11"/>
          <p:cNvSpPr/>
          <p:nvPr/>
        </p:nvSpPr>
        <p:spPr>
          <a:xfrm>
            <a:off x="9567148" y="5980986"/>
            <a:ext cx="2447687" cy="305991"/>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Auto ML</a:t>
            </a:r>
            <a:endParaRPr lang="en-US" sz="1900" dirty="0"/>
          </a:p>
        </p:txBody>
      </p:sp>
      <p:sp>
        <p:nvSpPr>
          <p:cNvPr id="17" name="Text 12"/>
          <p:cNvSpPr/>
          <p:nvPr/>
        </p:nvSpPr>
        <p:spPr>
          <a:xfrm>
            <a:off x="9567148" y="6419136"/>
            <a:ext cx="4182189" cy="704850"/>
          </a:xfrm>
          <a:prstGeom prst="rect">
            <a:avLst/>
          </a:prstGeom>
          <a:noFill/>
          <a:ln/>
        </p:spPr>
        <p:txBody>
          <a:bodyPr wrap="squar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Build machine learning models automatically without writing code.</a:t>
            </a:r>
            <a:endParaRPr lang="en-US" sz="1700" dirty="0"/>
          </a:p>
        </p:txBody>
      </p:sp>
      <p:pic>
        <p:nvPicPr>
          <p:cNvPr id="18" name="Image 3" descr="preencoded.png"/>
          <p:cNvPicPr>
            <a:picLocks noChangeAspect="1"/>
          </p:cNvPicPr>
          <p:nvPr/>
        </p:nvPicPr>
        <p:blipFill>
          <a:blip r:embed="rId6"/>
          <a:stretch>
            <a:fillRect/>
          </a:stretch>
        </p:blipFill>
        <p:spPr>
          <a:xfrm>
            <a:off x="5063252" y="2689146"/>
            <a:ext cx="4503896" cy="4503896"/>
          </a:xfrm>
          <a:prstGeom prst="rect">
            <a:avLst/>
          </a:prstGeom>
        </p:spPr>
      </p:pic>
      <p:sp>
        <p:nvSpPr>
          <p:cNvPr id="19" name="Text 13"/>
          <p:cNvSpPr/>
          <p:nvPr/>
        </p:nvSpPr>
        <p:spPr>
          <a:xfrm>
            <a:off x="7518737" y="5850315"/>
            <a:ext cx="309682" cy="387191"/>
          </a:xfrm>
          <a:prstGeom prst="rect">
            <a:avLst/>
          </a:prstGeom>
          <a:noFill/>
          <a:ln/>
        </p:spPr>
        <p:txBody>
          <a:bodyPr wrap="none" lIns="0" tIns="0" rIns="0" bIns="0" rtlCol="0" anchor="t"/>
          <a:lstStyle/>
          <a:p>
            <a:pPr marL="0" indent="0" algn="l">
              <a:lnSpc>
                <a:spcPts val="3900"/>
              </a:lnSpc>
              <a:buNone/>
            </a:pPr>
            <a:r>
              <a:rPr lang="en-US" sz="2400" dirty="0">
                <a:solidFill>
                  <a:srgbClr val="DAD8E9"/>
                </a:solidFill>
                <a:latin typeface="Prompt Medium" pitchFamily="34" charset="0"/>
                <a:ea typeface="Prompt Medium" pitchFamily="34" charset="-122"/>
                <a:cs typeface="Prompt Medium" pitchFamily="34" charset="-120"/>
              </a:rPr>
              <a:t>4</a:t>
            </a:r>
            <a:endParaRPr lang="en-US" sz="2400" dirty="0"/>
          </a:p>
        </p:txBody>
      </p:sp>
      <p:sp>
        <p:nvSpPr>
          <p:cNvPr id="20" name="Text 14"/>
          <p:cNvSpPr/>
          <p:nvPr/>
        </p:nvSpPr>
        <p:spPr>
          <a:xfrm>
            <a:off x="2615565" y="5578078"/>
            <a:ext cx="2447687" cy="305991"/>
          </a:xfrm>
          <a:prstGeom prst="rect">
            <a:avLst/>
          </a:prstGeom>
          <a:noFill/>
          <a:ln/>
        </p:spPr>
        <p:txBody>
          <a:bodyPr wrap="none" lIns="0" tIns="0" rIns="0" bIns="0" rtlCol="0" anchor="t"/>
          <a:lstStyle/>
          <a:p>
            <a:pPr marL="0" indent="0" algn="r">
              <a:lnSpc>
                <a:spcPts val="2400"/>
              </a:lnSpc>
              <a:buNone/>
            </a:pPr>
            <a:r>
              <a:rPr lang="en-US" sz="1900" dirty="0">
                <a:solidFill>
                  <a:srgbClr val="DAD8E9"/>
                </a:solidFill>
                <a:latin typeface="Prompt Medium" pitchFamily="34" charset="0"/>
                <a:ea typeface="Prompt Medium" pitchFamily="34" charset="-122"/>
                <a:cs typeface="Prompt Medium" pitchFamily="34" charset="-120"/>
              </a:rPr>
              <a:t>Assets &amp; Resources</a:t>
            </a:r>
            <a:endParaRPr lang="en-US" sz="1900" dirty="0"/>
          </a:p>
        </p:txBody>
      </p:sp>
      <p:sp>
        <p:nvSpPr>
          <p:cNvPr id="21" name="Text 15"/>
          <p:cNvSpPr/>
          <p:nvPr/>
        </p:nvSpPr>
        <p:spPr>
          <a:xfrm>
            <a:off x="881063" y="6016228"/>
            <a:ext cx="4182189" cy="704850"/>
          </a:xfrm>
          <a:prstGeom prst="rect">
            <a:avLst/>
          </a:prstGeom>
          <a:noFill/>
          <a:ln/>
        </p:spPr>
        <p:txBody>
          <a:bodyPr wrap="square" lIns="0" tIns="0" rIns="0" bIns="0" rtlCol="0" anchor="t"/>
          <a:lstStyle/>
          <a:p>
            <a:pPr marL="0" indent="0" algn="r">
              <a:lnSpc>
                <a:spcPts val="2750"/>
              </a:lnSpc>
              <a:buNone/>
            </a:pPr>
            <a:r>
              <a:rPr lang="en-US" sz="1700" dirty="0">
                <a:solidFill>
                  <a:srgbClr val="DAD8E9"/>
                </a:solidFill>
                <a:latin typeface="Mukta Light" pitchFamily="34" charset="0"/>
                <a:ea typeface="Mukta Light" pitchFamily="34" charset="-122"/>
                <a:cs typeface="Mukta Light" pitchFamily="34" charset="-120"/>
              </a:rPr>
              <a:t>View all project assets and monitor resource usage.</a:t>
            </a:r>
            <a:endParaRPr lang="en-US" sz="1700" dirty="0"/>
          </a:p>
        </p:txBody>
      </p:sp>
      <p:pic>
        <p:nvPicPr>
          <p:cNvPr id="22" name="Image 4" descr="preencoded.png"/>
          <p:cNvPicPr>
            <a:picLocks noChangeAspect="1"/>
          </p:cNvPicPr>
          <p:nvPr/>
        </p:nvPicPr>
        <p:blipFill>
          <a:blip r:embed="rId7"/>
          <a:stretch>
            <a:fillRect/>
          </a:stretch>
        </p:blipFill>
        <p:spPr>
          <a:xfrm>
            <a:off x="5063252" y="2689146"/>
            <a:ext cx="4503896" cy="4503896"/>
          </a:xfrm>
          <a:prstGeom prst="rect">
            <a:avLst/>
          </a:prstGeom>
        </p:spPr>
      </p:pic>
      <p:sp>
        <p:nvSpPr>
          <p:cNvPr id="23" name="Text 16"/>
          <p:cNvSpPr/>
          <p:nvPr/>
        </p:nvSpPr>
        <p:spPr>
          <a:xfrm>
            <a:off x="6222028" y="5429071"/>
            <a:ext cx="309682" cy="387191"/>
          </a:xfrm>
          <a:prstGeom prst="rect">
            <a:avLst/>
          </a:prstGeom>
          <a:noFill/>
          <a:ln/>
        </p:spPr>
        <p:txBody>
          <a:bodyPr wrap="none" lIns="0" tIns="0" rIns="0" bIns="0" rtlCol="0" anchor="t"/>
          <a:lstStyle/>
          <a:p>
            <a:pPr marL="0" indent="0" algn="l">
              <a:lnSpc>
                <a:spcPts val="3900"/>
              </a:lnSpc>
              <a:buNone/>
            </a:pPr>
            <a:r>
              <a:rPr lang="en-US" sz="2400" dirty="0">
                <a:solidFill>
                  <a:srgbClr val="DAD8E9"/>
                </a:solidFill>
                <a:latin typeface="Prompt Medium" pitchFamily="34" charset="0"/>
                <a:ea typeface="Prompt Medium" pitchFamily="34" charset="-122"/>
                <a:cs typeface="Prompt Medium" pitchFamily="34" charset="-120"/>
              </a:rPr>
              <a:t>5</a:t>
            </a:r>
            <a:endParaRPr lang="en-US" sz="2400" dirty="0"/>
          </a:p>
        </p:txBody>
      </p:sp>
      <p:sp>
        <p:nvSpPr>
          <p:cNvPr id="24" name="TextBox 23">
            <a:extLst>
              <a:ext uri="{FF2B5EF4-FFF2-40B4-BE49-F238E27FC236}">
                <a16:creationId xmlns:a16="http://schemas.microsoft.com/office/drawing/2014/main" id="{52FCE036-0F12-13F2-6B29-70566848C1E4}"/>
              </a:ext>
            </a:extLst>
          </p:cNvPr>
          <p:cNvSpPr txBox="1"/>
          <p:nvPr/>
        </p:nvSpPr>
        <p:spPr>
          <a:xfrm>
            <a:off x="12168187" y="7753350"/>
            <a:ext cx="2333626" cy="369332"/>
          </a:xfrm>
          <a:prstGeom prst="rect">
            <a:avLst/>
          </a:prstGeom>
          <a:solidFill>
            <a:srgbClr val="A95B95"/>
          </a:solidFill>
        </p:spPr>
        <p:txBody>
          <a:bodyPr wrap="square" rtlCol="0">
            <a:spAutoFit/>
          </a:bodyPr>
          <a:lstStyle/>
          <a:p>
            <a:r>
              <a:rPr lang="en-US" dirty="0">
                <a:solidFill>
                  <a:schemeClr val="bg1"/>
                </a:solidFill>
              </a:rPr>
              <a:t>MADE BY: RIYA SIROHI</a:t>
            </a:r>
            <a:endParaRPr lang="en-IN"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625203" y="561597"/>
            <a:ext cx="11379994" cy="7106406"/>
          </a:xfrm>
          <a:prstGeom prst="rect">
            <a:avLst/>
          </a:prstGeom>
        </p:spPr>
      </p:pic>
      <p:sp>
        <p:nvSpPr>
          <p:cNvPr id="3" name="TextBox 2">
            <a:extLst>
              <a:ext uri="{FF2B5EF4-FFF2-40B4-BE49-F238E27FC236}">
                <a16:creationId xmlns:a16="http://schemas.microsoft.com/office/drawing/2014/main" id="{DEA2E838-112A-2301-E5A7-4F94D8C4F10C}"/>
              </a:ext>
            </a:extLst>
          </p:cNvPr>
          <p:cNvSpPr txBox="1"/>
          <p:nvPr/>
        </p:nvSpPr>
        <p:spPr>
          <a:xfrm>
            <a:off x="12168187" y="7753350"/>
            <a:ext cx="2333626" cy="369332"/>
          </a:xfrm>
          <a:prstGeom prst="rect">
            <a:avLst/>
          </a:prstGeom>
          <a:solidFill>
            <a:srgbClr val="A95B95"/>
          </a:solidFill>
        </p:spPr>
        <p:txBody>
          <a:bodyPr wrap="square" rtlCol="0">
            <a:spAutoFit/>
          </a:bodyPr>
          <a:lstStyle/>
          <a:p>
            <a:r>
              <a:rPr lang="en-US" dirty="0">
                <a:solidFill>
                  <a:schemeClr val="bg1"/>
                </a:solidFill>
              </a:rPr>
              <a:t>MADE BY: RIYA SIROHI</a:t>
            </a:r>
            <a:endParaRPr lang="en-IN"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2479" y="537924"/>
            <a:ext cx="7803356" cy="543520"/>
          </a:xfrm>
          <a:prstGeom prst="rect">
            <a:avLst/>
          </a:prstGeom>
          <a:noFill/>
          <a:ln/>
        </p:spPr>
        <p:txBody>
          <a:bodyPr wrap="none" lIns="0" tIns="0" rIns="0" bIns="0" rtlCol="0" anchor="t"/>
          <a:lstStyle/>
          <a:p>
            <a:pPr marL="0" indent="0" algn="l">
              <a:lnSpc>
                <a:spcPts val="4250"/>
              </a:lnSpc>
              <a:buNone/>
            </a:pPr>
            <a:r>
              <a:rPr lang="en-US" sz="3400" dirty="0">
                <a:solidFill>
                  <a:srgbClr val="C6BFEE"/>
                </a:solidFill>
                <a:latin typeface="Prompt Medium" pitchFamily="34" charset="0"/>
                <a:ea typeface="Prompt Medium" pitchFamily="34" charset="-122"/>
                <a:cs typeface="Prompt Medium" pitchFamily="34" charset="-120"/>
              </a:rPr>
              <a:t>Data Preparation and Model Training</a:t>
            </a:r>
            <a:endParaRPr lang="en-US" sz="3400" dirty="0"/>
          </a:p>
        </p:txBody>
      </p:sp>
      <p:sp>
        <p:nvSpPr>
          <p:cNvPr id="3" name="Text 1"/>
          <p:cNvSpPr/>
          <p:nvPr/>
        </p:nvSpPr>
        <p:spPr>
          <a:xfrm>
            <a:off x="782479" y="1570434"/>
            <a:ext cx="2631162" cy="271701"/>
          </a:xfrm>
          <a:prstGeom prst="rect">
            <a:avLst/>
          </a:prstGeom>
          <a:noFill/>
          <a:ln/>
        </p:spPr>
        <p:txBody>
          <a:bodyPr wrap="none" lIns="0" tIns="0" rIns="0" bIns="0" rtlCol="0" anchor="t"/>
          <a:lstStyle/>
          <a:p>
            <a:pPr marL="0" indent="0" algn="l">
              <a:lnSpc>
                <a:spcPts val="2100"/>
              </a:lnSpc>
              <a:buNone/>
            </a:pPr>
            <a:r>
              <a:rPr lang="en-US" sz="1700" dirty="0">
                <a:solidFill>
                  <a:srgbClr val="C6BFEE"/>
                </a:solidFill>
                <a:latin typeface="Prompt Medium" pitchFamily="34" charset="0"/>
                <a:ea typeface="Prompt Medium" pitchFamily="34" charset="-122"/>
                <a:cs typeface="Prompt Medium" pitchFamily="34" charset="-120"/>
              </a:rPr>
              <a:t>Import and Prepare Data</a:t>
            </a:r>
            <a:endParaRPr lang="en-US" sz="1700" dirty="0"/>
          </a:p>
        </p:txBody>
      </p:sp>
      <p:sp>
        <p:nvSpPr>
          <p:cNvPr id="4" name="Text 2"/>
          <p:cNvSpPr/>
          <p:nvPr/>
        </p:nvSpPr>
        <p:spPr>
          <a:xfrm>
            <a:off x="782479" y="2037755"/>
            <a:ext cx="6294120" cy="938689"/>
          </a:xfrm>
          <a:prstGeom prst="rect">
            <a:avLst/>
          </a:prstGeom>
          <a:noFill/>
          <a:ln/>
        </p:spPr>
        <p:txBody>
          <a:bodyPr wrap="square" lIns="0" tIns="0" rIns="0" bIns="0" rtlCol="0" anchor="t"/>
          <a:lstStyle/>
          <a:p>
            <a:pPr marL="0" indent="0" algn="l">
              <a:lnSpc>
                <a:spcPts val="2450"/>
              </a:lnSpc>
              <a:buNone/>
            </a:pPr>
            <a:r>
              <a:rPr lang="en-US" sz="1500" dirty="0">
                <a:solidFill>
                  <a:srgbClr val="DAD8E9"/>
                </a:solidFill>
                <a:latin typeface="Mukta Light" pitchFamily="34" charset="0"/>
                <a:ea typeface="Mukta Light" pitchFamily="34" charset="-122"/>
                <a:cs typeface="Mukta Light" pitchFamily="34" charset="-120"/>
              </a:rPr>
              <a:t>Click "Add data to work with" or "Import assets" to upload your dataset. You can then use "Prepare and visualize data" to rename columns or change data types if needed.</a:t>
            </a:r>
            <a:endParaRPr lang="en-US" sz="1500" dirty="0"/>
          </a:p>
        </p:txBody>
      </p:sp>
      <p:pic>
        <p:nvPicPr>
          <p:cNvPr id="5" name="Image 0" descr="preencoded.png"/>
          <p:cNvPicPr>
            <a:picLocks noChangeAspect="1"/>
          </p:cNvPicPr>
          <p:nvPr/>
        </p:nvPicPr>
        <p:blipFill>
          <a:blip r:embed="rId3"/>
          <a:stretch>
            <a:fillRect/>
          </a:stretch>
        </p:blipFill>
        <p:spPr>
          <a:xfrm>
            <a:off x="782479" y="3196471"/>
            <a:ext cx="6294120" cy="3930372"/>
          </a:xfrm>
          <a:prstGeom prst="rect">
            <a:avLst/>
          </a:prstGeom>
        </p:spPr>
      </p:pic>
      <p:sp>
        <p:nvSpPr>
          <p:cNvPr id="6" name="Text 3"/>
          <p:cNvSpPr/>
          <p:nvPr/>
        </p:nvSpPr>
        <p:spPr>
          <a:xfrm>
            <a:off x="7561421" y="1570434"/>
            <a:ext cx="3703082" cy="271701"/>
          </a:xfrm>
          <a:prstGeom prst="rect">
            <a:avLst/>
          </a:prstGeom>
          <a:noFill/>
          <a:ln/>
        </p:spPr>
        <p:txBody>
          <a:bodyPr wrap="none" lIns="0" tIns="0" rIns="0" bIns="0" rtlCol="0" anchor="t"/>
          <a:lstStyle/>
          <a:p>
            <a:pPr marL="0" indent="0" algn="l">
              <a:lnSpc>
                <a:spcPts val="2100"/>
              </a:lnSpc>
              <a:buNone/>
            </a:pPr>
            <a:r>
              <a:rPr lang="en-US" sz="1700" dirty="0">
                <a:solidFill>
                  <a:srgbClr val="C6BFEE"/>
                </a:solidFill>
                <a:latin typeface="Prompt Medium" pitchFamily="34" charset="0"/>
                <a:ea typeface="Prompt Medium" pitchFamily="34" charset="-122"/>
                <a:cs typeface="Prompt Medium" pitchFamily="34" charset="-120"/>
              </a:rPr>
              <a:t>Associate Runtime &amp; Create Model</a:t>
            </a:r>
            <a:endParaRPr lang="en-US" sz="1700" dirty="0"/>
          </a:p>
        </p:txBody>
      </p:sp>
      <p:sp>
        <p:nvSpPr>
          <p:cNvPr id="7" name="Text 4"/>
          <p:cNvSpPr/>
          <p:nvPr/>
        </p:nvSpPr>
        <p:spPr>
          <a:xfrm>
            <a:off x="7561421" y="2037755"/>
            <a:ext cx="6294120" cy="625793"/>
          </a:xfrm>
          <a:prstGeom prst="rect">
            <a:avLst/>
          </a:prstGeom>
          <a:noFill/>
          <a:ln/>
        </p:spPr>
        <p:txBody>
          <a:bodyPr wrap="square" lIns="0" tIns="0" rIns="0" bIns="0" rtlCol="0" anchor="t"/>
          <a:lstStyle/>
          <a:p>
            <a:pPr marL="0" indent="0" algn="l">
              <a:lnSpc>
                <a:spcPts val="2450"/>
              </a:lnSpc>
              <a:buNone/>
            </a:pPr>
            <a:r>
              <a:rPr lang="en-US" sz="1500" dirty="0">
                <a:solidFill>
                  <a:srgbClr val="DAD8E9"/>
                </a:solidFill>
                <a:latin typeface="Mukta Light" pitchFamily="34" charset="0"/>
                <a:ea typeface="Mukta Light" pitchFamily="34" charset="-122"/>
                <a:cs typeface="Mukta Light" pitchFamily="34" charset="-120"/>
              </a:rPr>
              <a:t>Select your created runtime resource to associate it with your project. Then, click "Build Machine learning model automatically" to start the auto AI process.</a:t>
            </a:r>
            <a:endParaRPr lang="en-US" sz="1500" dirty="0"/>
          </a:p>
        </p:txBody>
      </p:sp>
      <p:pic>
        <p:nvPicPr>
          <p:cNvPr id="8" name="Image 1" descr="preencoded.png"/>
          <p:cNvPicPr>
            <a:picLocks noChangeAspect="1"/>
          </p:cNvPicPr>
          <p:nvPr/>
        </p:nvPicPr>
        <p:blipFill>
          <a:blip r:embed="rId4"/>
          <a:stretch>
            <a:fillRect/>
          </a:stretch>
        </p:blipFill>
        <p:spPr>
          <a:xfrm>
            <a:off x="7553803" y="3153907"/>
            <a:ext cx="6281725" cy="3922632"/>
          </a:xfrm>
          <a:prstGeom prst="rect">
            <a:avLst/>
          </a:prstGeom>
        </p:spPr>
      </p:pic>
      <p:sp>
        <p:nvSpPr>
          <p:cNvPr id="9" name="Text 5"/>
          <p:cNvSpPr/>
          <p:nvPr/>
        </p:nvSpPr>
        <p:spPr>
          <a:xfrm>
            <a:off x="782479" y="7566898"/>
            <a:ext cx="13065443" cy="312896"/>
          </a:xfrm>
          <a:prstGeom prst="rect">
            <a:avLst/>
          </a:prstGeom>
          <a:noFill/>
          <a:ln/>
        </p:spPr>
        <p:txBody>
          <a:bodyPr wrap="none" lIns="0" tIns="0" rIns="0" bIns="0" rtlCol="0" anchor="t"/>
          <a:lstStyle/>
          <a:p>
            <a:pPr marL="0" indent="0" algn="l">
              <a:lnSpc>
                <a:spcPts val="2450"/>
              </a:lnSpc>
              <a:buNone/>
            </a:pPr>
            <a:r>
              <a:rPr lang="en-US" sz="1500" dirty="0">
                <a:solidFill>
                  <a:srgbClr val="DAD8E9"/>
                </a:solidFill>
                <a:latin typeface="Mukta Light" pitchFamily="34" charset="0"/>
                <a:ea typeface="Mukta Light" pitchFamily="34" charset="-122"/>
                <a:cs typeface="Mukta Light" pitchFamily="34" charset="-120"/>
              </a:rPr>
              <a:t>Name your Auto AI project and create a User API Key, which will be generated in a new tab. This key is essential for secure access and integration.</a:t>
            </a:r>
            <a:endParaRPr lang="en-US" sz="1500" dirty="0"/>
          </a:p>
        </p:txBody>
      </p:sp>
      <p:sp>
        <p:nvSpPr>
          <p:cNvPr id="10" name="TextBox 9">
            <a:extLst>
              <a:ext uri="{FF2B5EF4-FFF2-40B4-BE49-F238E27FC236}">
                <a16:creationId xmlns:a16="http://schemas.microsoft.com/office/drawing/2014/main" id="{12BCF886-3FAF-80F0-327C-A38BE8276B94}"/>
              </a:ext>
            </a:extLst>
          </p:cNvPr>
          <p:cNvSpPr txBox="1"/>
          <p:nvPr/>
        </p:nvSpPr>
        <p:spPr>
          <a:xfrm>
            <a:off x="12168187" y="7753350"/>
            <a:ext cx="2333626" cy="369332"/>
          </a:xfrm>
          <a:prstGeom prst="rect">
            <a:avLst/>
          </a:prstGeom>
          <a:solidFill>
            <a:srgbClr val="A95B95"/>
          </a:solidFill>
        </p:spPr>
        <p:txBody>
          <a:bodyPr wrap="square" rtlCol="0">
            <a:spAutoFit/>
          </a:bodyPr>
          <a:lstStyle/>
          <a:p>
            <a:r>
              <a:rPr lang="en-US" dirty="0">
                <a:solidFill>
                  <a:schemeClr val="bg1"/>
                </a:solidFill>
              </a:rPr>
              <a:t>MADE BY: RIYA SIROHI</a:t>
            </a:r>
            <a:endParaRPr lang="en-IN"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1178</Words>
  <Application>Microsoft Office PowerPoint</Application>
  <PresentationFormat>Custom</PresentationFormat>
  <Paragraphs>108</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Mukta Light</vt:lpstr>
      <vt:lpstr>Prompt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Riya Sirohi</cp:lastModifiedBy>
  <cp:revision>2</cp:revision>
  <dcterms:created xsi:type="dcterms:W3CDTF">2025-07-10T11:54:34Z</dcterms:created>
  <dcterms:modified xsi:type="dcterms:W3CDTF">2025-07-10T12:00:18Z</dcterms:modified>
</cp:coreProperties>
</file>